
<file path=[Content_Types].xml><?xml version="1.0" encoding="utf-8"?>
<Types xmlns="http://schemas.openxmlformats.org/package/2006/content-types">
  <Default Extension="bin" ContentType="image/unknown"/>
  <Default Extension="Default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60" r:id="rId5"/>
    <p:sldId id="259" r:id="rId6"/>
    <p:sldId id="261" r:id="rId7"/>
    <p:sldId id="362" r:id="rId8"/>
    <p:sldId id="379" r:id="rId9"/>
    <p:sldId id="371" r:id="rId10"/>
    <p:sldId id="271" r:id="rId11"/>
    <p:sldId id="375" r:id="rId12"/>
    <p:sldId id="374" r:id="rId13"/>
    <p:sldId id="378" r:id="rId14"/>
    <p:sldId id="3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B87"/>
    <a:srgbClr val="949494"/>
    <a:srgbClr val="FF706B"/>
    <a:srgbClr val="BBD3C7"/>
    <a:srgbClr val="545457"/>
    <a:srgbClr val="CAC5BC"/>
    <a:srgbClr val="FFFFFF"/>
    <a:srgbClr val="F89D1C"/>
    <a:srgbClr val="FFCC99"/>
    <a:srgbClr val="E88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82909" autoAdjust="0"/>
  </p:normalViewPr>
  <p:slideViewPr>
    <p:cSldViewPr snapToGrid="0">
      <p:cViewPr>
        <p:scale>
          <a:sx n="69" d="100"/>
          <a:sy n="69" d="100"/>
        </p:scale>
        <p:origin x="137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Species</c:v>
                </c:pt>
              </c:strCache>
            </c:strRef>
          </c:tx>
          <c:spPr>
            <a:ln w="25400" cap="flat" cmpd="dbl" algn="ctr">
              <a:noFill/>
              <a:miter lim="800000"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38100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3.2</c:v>
                </c:pt>
                <c:pt idx="3">
                  <c:v>4.0999999999999996</c:v>
                </c:pt>
                <c:pt idx="4">
                  <c:v>5.5</c:v>
                </c:pt>
                <c:pt idx="5">
                  <c:v>6</c:v>
                </c:pt>
                <c:pt idx="6">
                  <c:v>7.5</c:v>
                </c:pt>
                <c:pt idx="7">
                  <c:v>8</c:v>
                </c:pt>
                <c:pt idx="8">
                  <c:v>9.1999999999999993</c:v>
                </c:pt>
                <c:pt idx="9">
                  <c:v>9.6999999999999993</c:v>
                </c:pt>
                <c:pt idx="10">
                  <c:v>11.1</c:v>
                </c:pt>
                <c:pt idx="11">
                  <c:v>12.3</c:v>
                </c:pt>
                <c:pt idx="12">
                  <c:v>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18-4476-8535-326CC5511E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Another Species</c:v>
                </c:pt>
              </c:strCache>
            </c:strRef>
          </c:tx>
          <c:spPr>
            <a:ln w="25400" cap="flat" cmpd="dbl" algn="ctr">
              <a:noFill/>
              <a:miter lim="800000"/>
            </a:ln>
            <a:effectLst/>
          </c:spPr>
          <c:marker>
            <c:symbol val="circle"/>
            <c:size val="6"/>
            <c:spPr>
              <a:solidFill>
                <a:schemeClr val="accent5"/>
              </a:solidFill>
              <a:ln w="2857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</c:spPr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2.2000000000000002</c:v>
                </c:pt>
                <c:pt idx="1">
                  <c:v>2.9</c:v>
                </c:pt>
                <c:pt idx="2">
                  <c:v>4.0999999999999996</c:v>
                </c:pt>
                <c:pt idx="3">
                  <c:v>5</c:v>
                </c:pt>
                <c:pt idx="4">
                  <c:v>6.2</c:v>
                </c:pt>
                <c:pt idx="5">
                  <c:v>6.9</c:v>
                </c:pt>
                <c:pt idx="6">
                  <c:v>7.8</c:v>
                </c:pt>
                <c:pt idx="7">
                  <c:v>9.1</c:v>
                </c:pt>
                <c:pt idx="8">
                  <c:v>10.199999999999999</c:v>
                </c:pt>
                <c:pt idx="9">
                  <c:v>11</c:v>
                </c:pt>
                <c:pt idx="10">
                  <c:v>12.4</c:v>
                </c:pt>
                <c:pt idx="11">
                  <c:v>13.2</c:v>
                </c:pt>
                <c:pt idx="12">
                  <c:v>13.8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18-4476-8535-326CC5511E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Yet another one</c:v>
                </c:pt>
              </c:strCache>
            </c:strRef>
          </c:tx>
          <c:spPr>
            <a:ln w="25400" cap="flat" cmpd="dbl" algn="ctr">
              <a:noFill/>
              <a:miter lim="800000"/>
            </a:ln>
            <a:effectLst/>
          </c:spPr>
          <c:marker>
            <c:symbol val="circle"/>
            <c:size val="6"/>
            <c:spPr>
              <a:solidFill>
                <a:schemeClr val="accent4"/>
              </a:solidFill>
              <a:ln w="50800" cap="flat" cmpd="sng" algn="ctr">
                <a:solidFill>
                  <a:srgbClr val="E98C13"/>
                </a:solidFill>
                <a:round/>
              </a:ln>
              <a:effectLst/>
            </c:spPr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4</c:v>
                </c:pt>
                <c:pt idx="1">
                  <c:v>4.2</c:v>
                </c:pt>
                <c:pt idx="2">
                  <c:v>4.5</c:v>
                </c:pt>
                <c:pt idx="3">
                  <c:v>4.9000000000000004</c:v>
                </c:pt>
                <c:pt idx="4">
                  <c:v>5.3</c:v>
                </c:pt>
                <c:pt idx="5">
                  <c:v>6.3</c:v>
                </c:pt>
                <c:pt idx="6">
                  <c:v>7.1</c:v>
                </c:pt>
                <c:pt idx="7">
                  <c:v>7.9</c:v>
                </c:pt>
                <c:pt idx="8">
                  <c:v>8</c:v>
                </c:pt>
                <c:pt idx="9">
                  <c:v>8.1</c:v>
                </c:pt>
                <c:pt idx="10">
                  <c:v>8.9</c:v>
                </c:pt>
                <c:pt idx="11">
                  <c:v>9.4</c:v>
                </c:pt>
                <c:pt idx="12">
                  <c:v>9.8000000000000007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118-4476-8535-326CC5511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993200"/>
        <c:axId val="508991560"/>
      </c:scatterChart>
      <c:valAx>
        <c:axId val="508993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  <a:r>
                  <a:rPr lang="en-US" baseline="0" dirty="0"/>
                  <a:t> (MONTHS)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991560"/>
        <c:crosses val="autoZero"/>
        <c:crossBetween val="midCat"/>
      </c:valAx>
      <c:valAx>
        <c:axId val="50899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BIRDS</a:t>
                </a:r>
                <a:r>
                  <a:rPr lang="en-US" baseline="0" dirty="0"/>
                  <a:t> HEARD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993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Species</c:v>
                </c:pt>
              </c:strCache>
            </c:strRef>
          </c:tx>
          <c:spPr>
            <a:ln w="25400" cap="flat" cmpd="dbl" algn="ctr">
              <a:noFill/>
              <a:miter lim="800000"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38100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13</c:v>
                </c:pt>
                <c:pt idx="1">
                  <c:v>12.3</c:v>
                </c:pt>
                <c:pt idx="2">
                  <c:v>11.1</c:v>
                </c:pt>
                <c:pt idx="3">
                  <c:v>9.6999999999999993</c:v>
                </c:pt>
                <c:pt idx="4">
                  <c:v>9.1999999999999993</c:v>
                </c:pt>
                <c:pt idx="5">
                  <c:v>8</c:v>
                </c:pt>
                <c:pt idx="6">
                  <c:v>7.5</c:v>
                </c:pt>
                <c:pt idx="7">
                  <c:v>6</c:v>
                </c:pt>
                <c:pt idx="8">
                  <c:v>5.5</c:v>
                </c:pt>
                <c:pt idx="9">
                  <c:v>4.0999999999999996</c:v>
                </c:pt>
                <c:pt idx="10">
                  <c:v>3.2</c:v>
                </c:pt>
                <c:pt idx="11">
                  <c:v>2</c:v>
                </c:pt>
                <c:pt idx="1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928-4A0E-B520-4C3C14A9C4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Another Species</c:v>
                </c:pt>
              </c:strCache>
            </c:strRef>
          </c:tx>
          <c:spPr>
            <a:ln w="25400" cap="flat" cmpd="dbl" algn="ctr">
              <a:noFill/>
              <a:miter lim="800000"/>
            </a:ln>
            <a:effectLst/>
          </c:spPr>
          <c:marker>
            <c:symbol val="circle"/>
            <c:size val="6"/>
            <c:spPr>
              <a:solidFill>
                <a:schemeClr val="accent5"/>
              </a:solidFill>
              <a:ln w="2857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</c:spPr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13.8</c:v>
                </c:pt>
                <c:pt idx="1">
                  <c:v>13.2</c:v>
                </c:pt>
                <c:pt idx="2">
                  <c:v>12.4</c:v>
                </c:pt>
                <c:pt idx="3">
                  <c:v>11</c:v>
                </c:pt>
                <c:pt idx="4">
                  <c:v>10.199999999999999</c:v>
                </c:pt>
                <c:pt idx="5">
                  <c:v>9.1</c:v>
                </c:pt>
                <c:pt idx="6">
                  <c:v>7.8</c:v>
                </c:pt>
                <c:pt idx="7">
                  <c:v>6.9</c:v>
                </c:pt>
                <c:pt idx="8">
                  <c:v>6.2</c:v>
                </c:pt>
                <c:pt idx="9">
                  <c:v>5</c:v>
                </c:pt>
                <c:pt idx="10">
                  <c:v>4.0999999999999996</c:v>
                </c:pt>
                <c:pt idx="11">
                  <c:v>2.9</c:v>
                </c:pt>
                <c:pt idx="12">
                  <c:v>2.2000000000000002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928-4A0E-B520-4C3C14A9C4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Yet another one</c:v>
                </c:pt>
              </c:strCache>
            </c:strRef>
          </c:tx>
          <c:spPr>
            <a:ln w="25400" cap="flat" cmpd="dbl" algn="ctr">
              <a:noFill/>
              <a:miter lim="800000"/>
            </a:ln>
            <a:effectLst/>
          </c:spPr>
          <c:marker>
            <c:symbol val="circle"/>
            <c:size val="6"/>
            <c:spPr>
              <a:solidFill>
                <a:schemeClr val="accent4"/>
              </a:solidFill>
              <a:ln w="50800" cap="flat" cmpd="sng" algn="ctr">
                <a:solidFill>
                  <a:srgbClr val="E98C13"/>
                </a:solidFill>
                <a:round/>
              </a:ln>
              <a:effectLst/>
            </c:spPr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9.8000000000000007</c:v>
                </c:pt>
                <c:pt idx="1">
                  <c:v>9.4</c:v>
                </c:pt>
                <c:pt idx="2">
                  <c:v>8.9</c:v>
                </c:pt>
                <c:pt idx="3">
                  <c:v>8.1</c:v>
                </c:pt>
                <c:pt idx="4">
                  <c:v>8</c:v>
                </c:pt>
                <c:pt idx="5">
                  <c:v>7.9</c:v>
                </c:pt>
                <c:pt idx="6">
                  <c:v>7.1</c:v>
                </c:pt>
                <c:pt idx="7">
                  <c:v>6.3</c:v>
                </c:pt>
                <c:pt idx="8">
                  <c:v>5.3</c:v>
                </c:pt>
                <c:pt idx="9">
                  <c:v>4.9000000000000004</c:v>
                </c:pt>
                <c:pt idx="10">
                  <c:v>4.5</c:v>
                </c:pt>
                <c:pt idx="11">
                  <c:v>4.2</c:v>
                </c:pt>
                <c:pt idx="12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928-4A0E-B520-4C3C14A9C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993200"/>
        <c:axId val="508991560"/>
      </c:scatterChart>
      <c:valAx>
        <c:axId val="508993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  <a:r>
                  <a:rPr lang="en-US" baseline="0" dirty="0"/>
                  <a:t> (MONTHS)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991560"/>
        <c:crosses val="autoZero"/>
        <c:crossBetween val="midCat"/>
      </c:valAx>
      <c:valAx>
        <c:axId val="50899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BIRDS HEARD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993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AC4DD-2234-4B34-87D7-0F09EC60E86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083CD-5AD7-4975-B177-3C4880728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2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083CD-5AD7-4975-B177-3C48807289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5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most traditional pervasive method of ecosystem monitoring was periodic physical surveys</a:t>
            </a:r>
          </a:p>
          <a:p>
            <a:endParaRPr lang="en-US" dirty="0"/>
          </a:p>
          <a:p>
            <a:r>
              <a:rPr lang="en-US" dirty="0"/>
              <a:t>Disadvantages</a:t>
            </a:r>
          </a:p>
          <a:p>
            <a:pPr marL="228600" indent="-228600">
              <a:buAutoNum type="arabicPeriod"/>
            </a:pPr>
            <a:r>
              <a:rPr lang="en-US" dirty="0"/>
              <a:t>Laborious</a:t>
            </a:r>
          </a:p>
          <a:p>
            <a:pPr marL="228600" indent="-228600">
              <a:buAutoNum type="arabicPeriod"/>
            </a:pPr>
            <a:r>
              <a:rPr lang="en-US" dirty="0"/>
              <a:t>Time consuming</a:t>
            </a:r>
          </a:p>
          <a:p>
            <a:pPr marL="228600" indent="-228600">
              <a:buAutoNum type="arabicPeriod"/>
            </a:pPr>
            <a:r>
              <a:rPr lang="en-US" dirty="0"/>
              <a:t>Expensive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083CD-5AD7-4975-B177-3C48807289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42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in a vast ecosystem having a rich biodiversity, we have to select an indicator animal because the status and trends of animal diversity and population levels of the selected indicator species is a good assessment of the ecosystem’s health.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Our best selection is birds because birds vocalise frequently and they live in most environments occupying every available habitable space in those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And so we can be able to monitor the health of the ecosystem by deploying acoustic sensors that can be able to listen to the biodiversity of that ecosystem.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083CD-5AD7-4975-B177-3C48807289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9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083CD-5AD7-4975-B177-3C48807289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52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latin typeface="Raleway"/>
                <a:ea typeface="+mn-lt"/>
                <a:cs typeface="+mn-lt"/>
              </a:rPr>
              <a:t>This it will do by detecting and classifying different bird species and send the classification of the bird sounds to a dashboard for long term monitoring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latin typeface="Raleway"/>
                <a:ea typeface="+mn-lt"/>
                <a:cs typeface="+mn-lt"/>
              </a:rPr>
              <a:t>Which I will choose to call tinyRANGER.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083CD-5AD7-4975-B177-3C48807289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40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Antenna</a:t>
            </a:r>
            <a:r>
              <a:rPr lang="en-US" sz="20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: The antennas used for LoRa are mostly monopole and that’s what I’m using here.</a:t>
            </a:r>
          </a:p>
          <a:p>
            <a:endParaRPr lang="en-US" sz="2000" b="0" dirty="0"/>
          </a:p>
          <a:p>
            <a:r>
              <a:rPr lang="en-US" sz="2000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Solar Panel</a:t>
            </a:r>
            <a:r>
              <a:rPr lang="en-US" sz="20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: The communication between a node to the LoRa gateway is done in an </a:t>
            </a:r>
            <a:r>
              <a:rPr lang="en-US" sz="2000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energy-efficient manner</a:t>
            </a:r>
            <a:r>
              <a:rPr lang="en-US" sz="20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and is ideal for battery operated devices over long distances</a:t>
            </a:r>
          </a:p>
          <a:p>
            <a:endParaRPr lang="en-US" sz="2000" b="0" i="0" dirty="0">
              <a:solidFill>
                <a:srgbClr val="BDC1C6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Solar Panel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: Mini 9V 2W 222mA Solar Panel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It can last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upto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21 hours when continuously sampling and running inference on data on a single charge. It consumes 93mAH and transmission is an extra 4.2mAH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083CD-5AD7-4975-B177-3C48807289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43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spcBef>
                <a:spcPts val="0"/>
              </a:spcBef>
              <a:buClr>
                <a:schemeClr val="dk1"/>
              </a:buClr>
              <a:buSzPts val="2400"/>
              <a:buAutoNum type="arabicPeriod"/>
            </a:pPr>
            <a:r>
              <a:rPr lang="en-US" sz="1200" dirty="0">
                <a:latin typeface="Raleway" pitchFamily="2" charset="0"/>
              </a:rPr>
              <a:t>I was able to test on a few audio prerecorded by the DSAIL Bioacoustics system.</a:t>
            </a:r>
          </a:p>
          <a:p>
            <a:pPr marL="514350" indent="-514350">
              <a:spcBef>
                <a:spcPts val="0"/>
              </a:spcBef>
              <a:buClr>
                <a:schemeClr val="dk1"/>
              </a:buClr>
              <a:buSzPts val="2400"/>
              <a:buAutoNum type="arabicPeriod"/>
            </a:pPr>
            <a:endParaRPr lang="en-US" sz="1200" dirty="0">
              <a:latin typeface="Raleway" pitchFamily="2" charset="0"/>
            </a:endParaRPr>
          </a:p>
          <a:p>
            <a:pPr marL="514350" indent="-514350">
              <a:spcBef>
                <a:spcPts val="0"/>
              </a:spcBef>
              <a:buClr>
                <a:schemeClr val="dk1"/>
              </a:buClr>
              <a:buSzPts val="2400"/>
              <a:buAutoNum type="arabicPeriod"/>
            </a:pPr>
            <a:r>
              <a:rPr lang="en-US" sz="1200" dirty="0">
                <a:latin typeface="Raleway" pitchFamily="2" charset="0"/>
              </a:rPr>
              <a:t>Data is being successfully transmitted from the device to the cloud.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083CD-5AD7-4975-B177-3C48807289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4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450EE-629B-4A7D-937E-08B3C6F1F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8482C-8A15-4CDB-B533-4DD436DCA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3218D-8298-4D56-BE9F-6B50C2CE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734-0AB4-4100-8F19-22F3FB2CF4E0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5B6FE-0AE1-4C73-9E29-5187D068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75F0E-51A1-4D3C-91A1-550DFDB9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949-0216-49D6-8671-49D56381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2D18-6E53-4F1E-84F9-7FAAFE041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2B50E-3648-4928-8146-4E1603E09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3D9EC-6B45-46A2-975D-14CC02FF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55E3-F408-4E92-8041-05765120543A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6B4D6-223A-4FDB-B4E5-D174A6C67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2986D-9C8D-41D1-B571-0EC8F33D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949-0216-49D6-8671-49D56381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4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ED04BE-374C-447C-8E42-166C5EBC67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71D3D-3CCE-4070-B657-28CDF385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29C03-FC19-4ACE-A2B8-BB193B5D5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9593-7A67-4FBB-ABAB-CCA04189872A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6314E-616D-4842-A6A1-D87E28F0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BC39C-89A5-4325-AF6A-83F8BDEB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949-0216-49D6-8671-49D56381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0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ED7D4B-97B3-4766-A7B9-D67E5D2612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F6B9C4AD-0A5C-4CF8-8BBB-04DDB6305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1496" y="1695899"/>
            <a:ext cx="4453151" cy="4028034"/>
          </a:xfrm>
          <a:custGeom>
            <a:avLst/>
            <a:gdLst>
              <a:gd name="connsiteX0" fmla="*/ 1904725 w 4453151"/>
              <a:gd name="connsiteY0" fmla="*/ 0 h 4028034"/>
              <a:gd name="connsiteX1" fmla="*/ 2839696 w 4453151"/>
              <a:gd name="connsiteY1" fmla="*/ 173112 h 4028034"/>
              <a:gd name="connsiteX2" fmla="*/ 3670313 w 4453151"/>
              <a:gd name="connsiteY2" fmla="*/ 648665 h 4028034"/>
              <a:gd name="connsiteX3" fmla="*/ 4244827 w 4453151"/>
              <a:gd name="connsiteY3" fmla="*/ 1334400 h 4028034"/>
              <a:gd name="connsiteX4" fmla="*/ 4453151 w 4453151"/>
              <a:gd name="connsiteY4" fmla="*/ 2132445 h 4028034"/>
              <a:gd name="connsiteX5" fmla="*/ 4108366 w 4453151"/>
              <a:gd name="connsiteY5" fmla="*/ 2873461 h 4028034"/>
              <a:gd name="connsiteX6" fmla="*/ 3934636 w 4453151"/>
              <a:gd name="connsiteY6" fmla="*/ 3108662 h 4028034"/>
              <a:gd name="connsiteX7" fmla="*/ 2304458 w 4453151"/>
              <a:gd name="connsiteY7" fmla="*/ 4028034 h 4028034"/>
              <a:gd name="connsiteX8" fmla="*/ 1066940 w 4453151"/>
              <a:gd name="connsiteY8" fmla="*/ 3462430 h 4028034"/>
              <a:gd name="connsiteX9" fmla="*/ 916336 w 4453151"/>
              <a:gd name="connsiteY9" fmla="*/ 3350118 h 4028034"/>
              <a:gd name="connsiteX10" fmla="*/ 231353 w 4453151"/>
              <a:gd name="connsiteY10" fmla="*/ 2762989 h 4028034"/>
              <a:gd name="connsiteX11" fmla="*/ 0 w 4453151"/>
              <a:gd name="connsiteY11" fmla="*/ 2132445 h 4028034"/>
              <a:gd name="connsiteX12" fmla="*/ 519376 w 4453151"/>
              <a:gd name="connsiteY12" fmla="*/ 594947 h 4028034"/>
              <a:gd name="connsiteX13" fmla="*/ 1103636 w 4453151"/>
              <a:gd name="connsiteY13" fmla="*/ 160879 h 4028034"/>
              <a:gd name="connsiteX14" fmla="*/ 1904725 w 4453151"/>
              <a:gd name="connsiteY14" fmla="*/ 0 h 40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3151" h="4028034">
                <a:moveTo>
                  <a:pt x="1904725" y="0"/>
                </a:moveTo>
                <a:cubicBezTo>
                  <a:pt x="2215204" y="0"/>
                  <a:pt x="2529887" y="58226"/>
                  <a:pt x="2839696" y="173112"/>
                </a:cubicBezTo>
                <a:cubicBezTo>
                  <a:pt x="3141383" y="284780"/>
                  <a:pt x="3428543" y="449245"/>
                  <a:pt x="3670313" y="648665"/>
                </a:cubicBezTo>
                <a:cubicBezTo>
                  <a:pt x="3916289" y="851489"/>
                  <a:pt x="4109608" y="1082273"/>
                  <a:pt x="4244827" y="1334400"/>
                </a:cubicBezTo>
                <a:cubicBezTo>
                  <a:pt x="4383010" y="1592136"/>
                  <a:pt x="4453151" y="1860636"/>
                  <a:pt x="4453151" y="2132445"/>
                </a:cubicBezTo>
                <a:cubicBezTo>
                  <a:pt x="4453151" y="2406187"/>
                  <a:pt x="4341249" y="2566053"/>
                  <a:pt x="4108366" y="2873461"/>
                </a:cubicBezTo>
                <a:cubicBezTo>
                  <a:pt x="4052176" y="2947600"/>
                  <a:pt x="3994075" y="3024314"/>
                  <a:pt x="3934636" y="3108662"/>
                </a:cubicBezTo>
                <a:cubicBezTo>
                  <a:pt x="3480433" y="3753096"/>
                  <a:pt x="2992881" y="4028034"/>
                  <a:pt x="2304458" y="4028034"/>
                </a:cubicBezTo>
                <a:cubicBezTo>
                  <a:pt x="1852645" y="4028034"/>
                  <a:pt x="1521143" y="3804056"/>
                  <a:pt x="1066940" y="3462430"/>
                </a:cubicBezTo>
                <a:cubicBezTo>
                  <a:pt x="1016198" y="3424258"/>
                  <a:pt x="965455" y="3386544"/>
                  <a:pt x="916336" y="3350118"/>
                </a:cubicBezTo>
                <a:cubicBezTo>
                  <a:pt x="650103" y="3152447"/>
                  <a:pt x="398681" y="2965721"/>
                  <a:pt x="231353" y="2762989"/>
                </a:cubicBezTo>
                <a:cubicBezTo>
                  <a:pt x="71384" y="2569182"/>
                  <a:pt x="0" y="2374730"/>
                  <a:pt x="0" y="2132445"/>
                </a:cubicBezTo>
                <a:cubicBezTo>
                  <a:pt x="0" y="1525172"/>
                  <a:pt x="184432" y="979159"/>
                  <a:pt x="519376" y="594947"/>
                </a:cubicBezTo>
                <a:cubicBezTo>
                  <a:pt x="683262" y="407026"/>
                  <a:pt x="879831" y="260956"/>
                  <a:pt x="1103636" y="160879"/>
                </a:cubicBezTo>
                <a:cubicBezTo>
                  <a:pt x="1342444" y="54178"/>
                  <a:pt x="1611926" y="0"/>
                  <a:pt x="1904725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17500">
            <a:noFill/>
          </a:ln>
          <a:effectLst>
            <a:outerShdw sx="107000" sy="107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365760" rtlCol="0" anchor="ctr">
            <a:noAutofit/>
          </a:bodyPr>
          <a:lstStyle>
            <a:lvl1pPr algn="ctr">
              <a:defRPr lang="en-US" sz="4000" b="1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edit Master title style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55C2A-633D-42FC-AF3D-3B5D77E69FDF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545417" y="4452155"/>
            <a:ext cx="3246438" cy="620588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CA5388B-F01D-43AF-9723-C2ADB689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300000" flipH="1">
            <a:off x="6652574" y="1272209"/>
            <a:ext cx="5147826" cy="483924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1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>
          <p15:clr>
            <a:srgbClr val="FBAE40"/>
          </p15:clr>
        </p15:guide>
        <p15:guide id="3" pos="2928">
          <p15:clr>
            <a:srgbClr val="FBAE40"/>
          </p15:clr>
        </p15:guide>
        <p15:guide id="4" pos="4584">
          <p15:clr>
            <a:srgbClr val="FBAE40"/>
          </p15:clr>
        </p15:guide>
        <p15:guide id="5" pos="626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3D43-F61C-485E-9F72-963C0051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51C4-E251-4E23-A7FE-EC2ADDA26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9920E-6DB1-4654-8CAD-843EB9E39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F8FB-7ED0-468E-B0EF-B9D274493B2E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B31D9-A13E-4895-8C63-68007C9C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53A49-0929-4E16-A0E8-E88AD40E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949-0216-49D6-8671-49D56381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0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6DAE-CE01-4308-85F7-3C82B59B3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8CE8D-9844-4FC4-8239-7B507638E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EE24F-67F5-4C5C-9BB2-384B088B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E719-C839-4DC0-A834-C1556677D2B9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4AEA3-5F65-40EC-8123-A98635C4F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CECD5-77FC-4C06-B68C-5185146D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949-0216-49D6-8671-49D56381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8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CBBD-00E1-4631-AC4B-50FC83ED9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4E615-11D3-4110-BF56-5A8143A63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863FF-BFC6-49D7-9F4E-19E8BE6CE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F3D7C-0F24-4FE1-A4A9-87D62D54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4361-D742-40E7-83FC-ECBD432CA928}" type="datetime1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03A16-4786-4494-949A-FCCC7EE80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855CD-226B-4633-959F-3CE72A10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949-0216-49D6-8671-49D56381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0B5C-6769-4EBF-A1F4-0FB2A4FE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EB48E-6F2B-4867-B995-F124DC658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757DA-AFE7-4D75-880F-79BC5F8D6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9F291-FA30-4EBF-83D1-B710BC505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7F6F1-EC28-4E98-9F05-D3AD71557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FFC975-59FA-44AB-A2C4-19024E98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BA51-AE11-446C-AFFF-5B086820155F}" type="datetime1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0697BA-55CF-4E52-8B38-0345E1CB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BA2A8-1B53-479F-8D9C-40B21E9E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949-0216-49D6-8671-49D56381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AB6A-B6BC-4673-A831-72D09119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46E45-8EEB-4980-A842-BBD49C802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D15F-367D-41D3-9971-B64E607ADC3A}" type="datetime1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B9623-CE77-4261-95C5-4484287A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08481-5CB5-4D59-8FBA-1BA0DA083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949-0216-49D6-8671-49D56381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DD17F-2BAE-4A54-B504-9AC6D38A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A79F-8134-4973-841B-B1FDFB764921}" type="datetime1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BE45A-4090-4E28-9C18-2259B55B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63774-576C-4C49-868C-47EB2F6D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949-0216-49D6-8671-49D56381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3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079A-CF47-424B-9BDB-36C2B8DE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84198-B352-4F19-93B4-152AAB155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137E9-B049-48DF-9BC9-003C441C5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2DDEB-0E54-4F74-89D0-B8B2B729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A096-6A18-4939-9BAA-0A8D00C7EBB6}" type="datetime1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9720F-D970-4014-A534-C0C2EAF9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7A561-8FA8-4D83-9D01-B2E0CBD1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949-0216-49D6-8671-49D56381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FC80-1B23-46C4-ACFC-92AD3E0C9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93200-B535-4FAA-9577-87B48FCAF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32F68-B3A4-4B90-8840-10BCCD28D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DF9CD-0C3C-4E49-A850-AABB19DE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ABC0-024A-40DB-8556-5303DFAADCFB}" type="datetime1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5A383-47B0-4EED-9095-BF62E5DB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5265F-642D-4BC3-9E35-926613C1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949-0216-49D6-8671-49D56381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0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16D99B-A8B5-4FD5-A903-0AD02C5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F7B1E-9214-45D4-A402-7ECE36BF9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BEF6F-A6C6-4B42-8D84-8D1E597AA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C200F-F3EF-41C0-8D9B-F86E984F2130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05E28-A047-4E6F-A6A4-C07510CAE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17B9B-AEE1-4E96-9D92-5465867E9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AD949-0216-49D6-8671-49D56381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2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Default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ECC9A9B-D714-3213-F47E-29F152D046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" b="7750"/>
          <a:stretch>
            <a:fillRect/>
          </a:stretch>
        </p:blipFill>
        <p:spPr>
          <a:xfrm>
            <a:off x="916" y="0"/>
            <a:ext cx="12188952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88030A-902A-4FAD-B52A-C9A9F4966C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86996-3F9C-48D9-9B0A-0A2614B99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3369" y="564234"/>
            <a:ext cx="6134634" cy="5743210"/>
          </a:xfrm>
        </p:spPr>
        <p:txBody>
          <a:bodyPr numCol="1"/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ACOUSTIC MONITORING OF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</a:b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ECOSYSTEMS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49BEF89-76DD-44A7-ACB9-8CB72C11A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00000" flipH="1">
            <a:off x="47763" y="4109785"/>
            <a:ext cx="2763352" cy="263280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8E1E5-A26B-42FF-A464-895C21D60967}"/>
              </a:ext>
            </a:extLst>
          </p:cNvPr>
          <p:cNvSpPr txBox="1">
            <a:spLocks/>
          </p:cNvSpPr>
          <p:nvPr/>
        </p:nvSpPr>
        <p:spPr>
          <a:xfrm>
            <a:off x="10712410" y="6172200"/>
            <a:ext cx="775429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ubtitle 15">
            <a:extLst>
              <a:ext uri="{FF2B5EF4-FFF2-40B4-BE49-F238E27FC236}">
                <a16:creationId xmlns:a16="http://schemas.microsoft.com/office/drawing/2014/main" id="{8A1B6B26-F8E5-4B1E-82F8-002796297CE8}"/>
              </a:ext>
            </a:extLst>
          </p:cNvPr>
          <p:cNvSpPr txBox="1">
            <a:spLocks/>
          </p:cNvSpPr>
          <p:nvPr/>
        </p:nvSpPr>
        <p:spPr>
          <a:xfrm>
            <a:off x="7046259" y="4245001"/>
            <a:ext cx="3246438" cy="762445"/>
          </a:xfrm>
          <a:prstGeom prst="rect">
            <a:avLst/>
          </a:prstGeom>
        </p:spPr>
        <p:txBody>
          <a:bodyPr vert="horz" lIns="109728" tIns="109728" rIns="109728" bIns="9144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Raleway"/>
                <a:ea typeface="Raleway"/>
                <a:cs typeface="Raleway"/>
                <a:sym typeface="Raleway"/>
              </a:rPr>
              <a:t>Leveraging bird vocalizations for ecosystems health</a:t>
            </a:r>
            <a:endParaRPr lang="en-US" sz="1800" dirty="0"/>
          </a:p>
        </p:txBody>
      </p:sp>
      <p:sp>
        <p:nvSpPr>
          <p:cNvPr id="8" name="Google Shape;101;p1">
            <a:extLst>
              <a:ext uri="{FF2B5EF4-FFF2-40B4-BE49-F238E27FC236}">
                <a16:creationId xmlns:a16="http://schemas.microsoft.com/office/drawing/2014/main" id="{C8441F3A-8C5E-4E86-841F-B4040F5B8678}"/>
              </a:ext>
            </a:extLst>
          </p:cNvPr>
          <p:cNvSpPr txBox="1"/>
          <p:nvPr/>
        </p:nvSpPr>
        <p:spPr>
          <a:xfrm>
            <a:off x="7701290" y="5429824"/>
            <a:ext cx="1936376" cy="46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89D1C"/>
              </a:buClr>
              <a:buSzPts val="2000"/>
              <a:buFont typeface="Arial"/>
              <a:buNone/>
            </a:pPr>
            <a:r>
              <a:rPr lang="en-US" sz="2000" b="1" u="none" strike="noStrike" cap="none" dirty="0">
                <a:solidFill>
                  <a:schemeClr val="accent6">
                    <a:lumMod val="75000"/>
                  </a:schemeClr>
                </a:solidFill>
                <a:latin typeface="ReLEWAY"/>
                <a:ea typeface="Raleway"/>
                <a:cs typeface="Raleway"/>
                <a:sym typeface="Raleway"/>
              </a:rPr>
              <a:t>Emasi Collins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98FB7-EC05-44B5-9371-04474F446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25" y="1553834"/>
            <a:ext cx="950728" cy="292305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CAC610-D1C9-4028-8D61-1D7FD42F2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00000" flipH="1">
            <a:off x="5020091" y="40679"/>
            <a:ext cx="6981190" cy="679031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DDEF0E6-D44F-4313-B3F9-E6ABB17FC310}"/>
              </a:ext>
            </a:extLst>
          </p:cNvPr>
          <p:cNvSpPr txBox="1">
            <a:spLocks/>
          </p:cNvSpPr>
          <p:nvPr/>
        </p:nvSpPr>
        <p:spPr>
          <a:xfrm>
            <a:off x="378829" y="4347482"/>
            <a:ext cx="2175505" cy="2164683"/>
          </a:xfrm>
          <a:custGeom>
            <a:avLst/>
            <a:gdLst>
              <a:gd name="connsiteX0" fmla="*/ 1904725 w 4453151"/>
              <a:gd name="connsiteY0" fmla="*/ 0 h 4028034"/>
              <a:gd name="connsiteX1" fmla="*/ 2839696 w 4453151"/>
              <a:gd name="connsiteY1" fmla="*/ 173112 h 4028034"/>
              <a:gd name="connsiteX2" fmla="*/ 3670313 w 4453151"/>
              <a:gd name="connsiteY2" fmla="*/ 648665 h 4028034"/>
              <a:gd name="connsiteX3" fmla="*/ 4244827 w 4453151"/>
              <a:gd name="connsiteY3" fmla="*/ 1334400 h 4028034"/>
              <a:gd name="connsiteX4" fmla="*/ 4453151 w 4453151"/>
              <a:gd name="connsiteY4" fmla="*/ 2132445 h 4028034"/>
              <a:gd name="connsiteX5" fmla="*/ 4108366 w 4453151"/>
              <a:gd name="connsiteY5" fmla="*/ 2873461 h 4028034"/>
              <a:gd name="connsiteX6" fmla="*/ 3934636 w 4453151"/>
              <a:gd name="connsiteY6" fmla="*/ 3108662 h 4028034"/>
              <a:gd name="connsiteX7" fmla="*/ 2304458 w 4453151"/>
              <a:gd name="connsiteY7" fmla="*/ 4028034 h 4028034"/>
              <a:gd name="connsiteX8" fmla="*/ 1066940 w 4453151"/>
              <a:gd name="connsiteY8" fmla="*/ 3462430 h 4028034"/>
              <a:gd name="connsiteX9" fmla="*/ 916336 w 4453151"/>
              <a:gd name="connsiteY9" fmla="*/ 3350118 h 4028034"/>
              <a:gd name="connsiteX10" fmla="*/ 231353 w 4453151"/>
              <a:gd name="connsiteY10" fmla="*/ 2762989 h 4028034"/>
              <a:gd name="connsiteX11" fmla="*/ 0 w 4453151"/>
              <a:gd name="connsiteY11" fmla="*/ 2132445 h 4028034"/>
              <a:gd name="connsiteX12" fmla="*/ 519376 w 4453151"/>
              <a:gd name="connsiteY12" fmla="*/ 594947 h 4028034"/>
              <a:gd name="connsiteX13" fmla="*/ 1103636 w 4453151"/>
              <a:gd name="connsiteY13" fmla="*/ 160879 h 4028034"/>
              <a:gd name="connsiteX14" fmla="*/ 1904725 w 4453151"/>
              <a:gd name="connsiteY14" fmla="*/ 0 h 40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3151" h="4028034">
                <a:moveTo>
                  <a:pt x="1904725" y="0"/>
                </a:moveTo>
                <a:cubicBezTo>
                  <a:pt x="2215204" y="0"/>
                  <a:pt x="2529887" y="58226"/>
                  <a:pt x="2839696" y="173112"/>
                </a:cubicBezTo>
                <a:cubicBezTo>
                  <a:pt x="3141383" y="284780"/>
                  <a:pt x="3428543" y="449245"/>
                  <a:pt x="3670313" y="648665"/>
                </a:cubicBezTo>
                <a:cubicBezTo>
                  <a:pt x="3916289" y="851489"/>
                  <a:pt x="4109608" y="1082273"/>
                  <a:pt x="4244827" y="1334400"/>
                </a:cubicBezTo>
                <a:cubicBezTo>
                  <a:pt x="4383010" y="1592136"/>
                  <a:pt x="4453151" y="1860636"/>
                  <a:pt x="4453151" y="2132445"/>
                </a:cubicBezTo>
                <a:cubicBezTo>
                  <a:pt x="4453151" y="2406187"/>
                  <a:pt x="4341249" y="2566053"/>
                  <a:pt x="4108366" y="2873461"/>
                </a:cubicBezTo>
                <a:cubicBezTo>
                  <a:pt x="4052176" y="2947600"/>
                  <a:pt x="3994075" y="3024314"/>
                  <a:pt x="3934636" y="3108662"/>
                </a:cubicBezTo>
                <a:cubicBezTo>
                  <a:pt x="3480433" y="3753096"/>
                  <a:pt x="2992881" y="4028034"/>
                  <a:pt x="2304458" y="4028034"/>
                </a:cubicBezTo>
                <a:cubicBezTo>
                  <a:pt x="1852645" y="4028034"/>
                  <a:pt x="1521143" y="3804056"/>
                  <a:pt x="1066940" y="3462430"/>
                </a:cubicBezTo>
                <a:cubicBezTo>
                  <a:pt x="1016198" y="3424258"/>
                  <a:pt x="965455" y="3386544"/>
                  <a:pt x="916336" y="3350118"/>
                </a:cubicBezTo>
                <a:cubicBezTo>
                  <a:pt x="650103" y="3152447"/>
                  <a:pt x="398681" y="2965721"/>
                  <a:pt x="231353" y="2762989"/>
                </a:cubicBezTo>
                <a:cubicBezTo>
                  <a:pt x="71384" y="2569182"/>
                  <a:pt x="0" y="2374730"/>
                  <a:pt x="0" y="2132445"/>
                </a:cubicBezTo>
                <a:cubicBezTo>
                  <a:pt x="0" y="1525172"/>
                  <a:pt x="184432" y="979159"/>
                  <a:pt x="519376" y="594947"/>
                </a:cubicBezTo>
                <a:cubicBezTo>
                  <a:pt x="683262" y="407026"/>
                  <a:pt x="879831" y="260956"/>
                  <a:pt x="1103636" y="160879"/>
                </a:cubicBezTo>
                <a:cubicBezTo>
                  <a:pt x="1342444" y="54178"/>
                  <a:pt x="1611926" y="0"/>
                  <a:pt x="1904725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17500" cap="flat" cmpd="sng" algn="ctr">
            <a:noFill/>
            <a:prstDash val="solid"/>
            <a:miter lim="800000"/>
          </a:ln>
          <a:effectLst>
            <a:outerShdw sx="107000" sy="107000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365760" numCol="1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Google Shape;101;p1">
            <a:extLst>
              <a:ext uri="{FF2B5EF4-FFF2-40B4-BE49-F238E27FC236}">
                <a16:creationId xmlns:a16="http://schemas.microsoft.com/office/drawing/2014/main" id="{A065657A-DB18-4B64-B6EC-0E236C402ABD}"/>
              </a:ext>
            </a:extLst>
          </p:cNvPr>
          <p:cNvSpPr txBox="1"/>
          <p:nvPr/>
        </p:nvSpPr>
        <p:spPr>
          <a:xfrm>
            <a:off x="461251" y="5202731"/>
            <a:ext cx="1936376" cy="46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89D1C"/>
              </a:buClr>
              <a:buSzPts val="2000"/>
              <a:buFont typeface="Arial"/>
              <a:buNone/>
            </a:pPr>
            <a:r>
              <a:rPr lang="en-US" sz="1400" dirty="0">
                <a:latin typeface="Raleway"/>
                <a:ea typeface="Raleway"/>
                <a:cs typeface="Raleway"/>
                <a:sym typeface="Raleway"/>
              </a:rPr>
              <a:t>A Research Day Presentation</a:t>
            </a:r>
            <a:endParaRPr lang="en-US" sz="1400" b="1" i="1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6656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F1B66-61EE-043C-AC14-8B30C71C2296}"/>
              </a:ext>
            </a:extLst>
          </p:cNvPr>
          <p:cNvSpPr/>
          <p:nvPr/>
        </p:nvSpPr>
        <p:spPr>
          <a:xfrm>
            <a:off x="0" y="6709323"/>
            <a:ext cx="12192000" cy="1627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8712"/>
              </a:solidFill>
            </a:endParaRPr>
          </a:p>
        </p:txBody>
      </p:sp>
      <p:sp>
        <p:nvSpPr>
          <p:cNvPr id="10" name="Google Shape;109;p2">
            <a:extLst>
              <a:ext uri="{FF2B5EF4-FFF2-40B4-BE49-F238E27FC236}">
                <a16:creationId xmlns:a16="http://schemas.microsoft.com/office/drawing/2014/main" id="{216B11F4-8784-94FC-2628-DEB62BC70F8C}"/>
              </a:ext>
            </a:extLst>
          </p:cNvPr>
          <p:cNvSpPr txBox="1">
            <a:spLocks/>
          </p:cNvSpPr>
          <p:nvPr/>
        </p:nvSpPr>
        <p:spPr>
          <a:xfrm>
            <a:off x="588642" y="404190"/>
            <a:ext cx="75197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Raleway"/>
                <a:sym typeface="Raleway"/>
              </a:rPr>
              <a:t>NEXT STEPS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Google Shape;119;p3">
            <a:extLst>
              <a:ext uri="{FF2B5EF4-FFF2-40B4-BE49-F238E27FC236}">
                <a16:creationId xmlns:a16="http://schemas.microsoft.com/office/drawing/2014/main" id="{A746A0C4-1270-0970-BE80-D4F3511A99C7}"/>
              </a:ext>
            </a:extLst>
          </p:cNvPr>
          <p:cNvSpPr txBox="1">
            <a:spLocks/>
          </p:cNvSpPr>
          <p:nvPr/>
        </p:nvSpPr>
        <p:spPr>
          <a:xfrm>
            <a:off x="819686" y="1547190"/>
            <a:ext cx="6907638" cy="46346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Clr>
                <a:schemeClr val="dk1"/>
              </a:buClr>
              <a:buSzPts val="2400"/>
              <a:buAutoNum type="arabicPeriod"/>
            </a:pPr>
            <a:r>
              <a:rPr lang="en-US" sz="2400" dirty="0">
                <a:latin typeface="Raleway" pitchFamily="2" charset="0"/>
              </a:rPr>
              <a:t>Careful power consumption analysis of the system for optimization</a:t>
            </a:r>
          </a:p>
          <a:p>
            <a:pPr marL="514350" indent="-514350">
              <a:spcBef>
                <a:spcPts val="0"/>
              </a:spcBef>
              <a:buClr>
                <a:schemeClr val="dk1"/>
              </a:buClr>
              <a:buSzPts val="2400"/>
              <a:buAutoNum type="arabicPeriod"/>
            </a:pPr>
            <a:endParaRPr lang="en-US" sz="2400" dirty="0">
              <a:latin typeface="Raleway" pitchFamily="2" charset="0"/>
            </a:endParaRPr>
          </a:p>
          <a:p>
            <a:pPr marL="514350" indent="-514350">
              <a:spcBef>
                <a:spcPts val="0"/>
              </a:spcBef>
              <a:buClr>
                <a:schemeClr val="dk1"/>
              </a:buClr>
              <a:buSzPts val="2400"/>
              <a:buAutoNum type="arabicPeriod"/>
            </a:pPr>
            <a:r>
              <a:rPr lang="en-US" sz="2400" dirty="0">
                <a:latin typeface="Raleway" pitchFamily="2" charset="0"/>
              </a:rPr>
              <a:t>Bring together the ML Inferencing part to work together with the wireless communication in the RP Pico</a:t>
            </a:r>
          </a:p>
          <a:p>
            <a:pPr marL="514350" indent="-514350">
              <a:spcBef>
                <a:spcPts val="0"/>
              </a:spcBef>
              <a:buClr>
                <a:schemeClr val="dk1"/>
              </a:buClr>
              <a:buSzPts val="2400"/>
              <a:buAutoNum type="arabicPeriod"/>
            </a:pPr>
            <a:endParaRPr lang="en-US" sz="2400" dirty="0">
              <a:latin typeface="Raleway" pitchFamily="2" charset="0"/>
            </a:endParaRPr>
          </a:p>
          <a:p>
            <a:pPr marL="514350" indent="-514350">
              <a:spcBef>
                <a:spcPts val="0"/>
              </a:spcBef>
              <a:buClr>
                <a:schemeClr val="dk1"/>
              </a:buClr>
              <a:buSzPts val="2400"/>
              <a:buAutoNum type="arabicPeriod"/>
            </a:pPr>
            <a:r>
              <a:rPr lang="en-US" sz="2400" dirty="0">
                <a:latin typeface="Raleway" pitchFamily="2" charset="0"/>
              </a:rPr>
              <a:t>Build dashboard for display of the analyzed data in a graph</a:t>
            </a:r>
          </a:p>
          <a:p>
            <a:pPr marL="514350" indent="-514350">
              <a:spcBef>
                <a:spcPts val="0"/>
              </a:spcBef>
              <a:buClr>
                <a:schemeClr val="dk1"/>
              </a:buClr>
              <a:buSzPts val="2400"/>
              <a:buAutoNum type="arabicPeriod"/>
            </a:pPr>
            <a:endParaRPr lang="en-US" sz="2400" dirty="0">
              <a:latin typeface="Raleway" pitchFamily="2" charset="0"/>
            </a:endParaRPr>
          </a:p>
          <a:p>
            <a:pPr marL="514350" indent="-514350">
              <a:spcBef>
                <a:spcPts val="0"/>
              </a:spcBef>
              <a:buClr>
                <a:schemeClr val="dk1"/>
              </a:buClr>
              <a:buSzPts val="2400"/>
              <a:buAutoNum type="arabicPeriod"/>
            </a:pPr>
            <a:r>
              <a:rPr lang="en-US" sz="2400" dirty="0">
                <a:latin typeface="Raleway" pitchFamily="2" charset="0"/>
              </a:rPr>
              <a:t>Use microphone with higher gain</a:t>
            </a:r>
          </a:p>
          <a:p>
            <a:pPr marL="514350" indent="-514350">
              <a:spcBef>
                <a:spcPts val="0"/>
              </a:spcBef>
              <a:buClr>
                <a:schemeClr val="dk1"/>
              </a:buClr>
              <a:buSzPts val="2400"/>
              <a:buAutoNum type="arabicPeriod"/>
            </a:pPr>
            <a:endParaRPr lang="en-US" sz="2400" dirty="0">
              <a:latin typeface="Raleway" pitchFamily="2" charset="0"/>
            </a:endParaRPr>
          </a:p>
          <a:p>
            <a:pPr marL="514350" indent="-514350">
              <a:spcBef>
                <a:spcPts val="0"/>
              </a:spcBef>
              <a:buClr>
                <a:schemeClr val="dk1"/>
              </a:buClr>
              <a:buSzPts val="2400"/>
              <a:buAutoNum type="arabicPeriod"/>
            </a:pPr>
            <a:r>
              <a:rPr lang="en-US" sz="2400" dirty="0">
                <a:latin typeface="Raleway" pitchFamily="2" charset="0"/>
              </a:rPr>
              <a:t>Deployment of the device out in the wild for testing on real day to day data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6DB3F99-DBCC-39FA-10A2-450FC113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4755" y="6330130"/>
            <a:ext cx="2743200" cy="365125"/>
          </a:xfrm>
        </p:spPr>
        <p:txBody>
          <a:bodyPr/>
          <a:lstStyle/>
          <a:p>
            <a:fld id="{0A1AD949-0216-49D6-8671-49D56381A05E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171760-25B4-C9A4-DB41-0259EFE7B5F5}"/>
              </a:ext>
            </a:extLst>
          </p:cNvPr>
          <p:cNvGrpSpPr/>
          <p:nvPr/>
        </p:nvGrpSpPr>
        <p:grpSpPr>
          <a:xfrm>
            <a:off x="8265867" y="1669146"/>
            <a:ext cx="3407303" cy="3519708"/>
            <a:chOff x="8079984" y="1377483"/>
            <a:chExt cx="3407303" cy="351970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E150A2-1F92-2FC9-CA66-CD911CDF27E3}"/>
                </a:ext>
              </a:extLst>
            </p:cNvPr>
            <p:cNvSpPr/>
            <p:nvPr/>
          </p:nvSpPr>
          <p:spPr>
            <a:xfrm>
              <a:off x="8108414" y="1960808"/>
              <a:ext cx="2936383" cy="2936383"/>
            </a:xfrm>
            <a:prstGeom prst="ellipse">
              <a:avLst/>
            </a:prstGeom>
            <a:solidFill>
              <a:srgbClr val="A2C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Folded Corner 5">
              <a:extLst>
                <a:ext uri="{FF2B5EF4-FFF2-40B4-BE49-F238E27FC236}">
                  <a16:creationId xmlns:a16="http://schemas.microsoft.com/office/drawing/2014/main" id="{B2A2FD2B-E16B-6369-8B57-C015B2A32190}"/>
                </a:ext>
              </a:extLst>
            </p:cNvPr>
            <p:cNvSpPr/>
            <p:nvPr/>
          </p:nvSpPr>
          <p:spPr>
            <a:xfrm rot="9182172" flipH="1">
              <a:off x="8079984" y="2421500"/>
              <a:ext cx="1901061" cy="2327394"/>
            </a:xfrm>
            <a:prstGeom prst="foldedCorne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701DB42-2C23-1955-C6E5-8027B470B534}"/>
                </a:ext>
              </a:extLst>
            </p:cNvPr>
            <p:cNvGrpSpPr/>
            <p:nvPr/>
          </p:nvGrpSpPr>
          <p:grpSpPr>
            <a:xfrm>
              <a:off x="8232024" y="2962141"/>
              <a:ext cx="1524931" cy="1292052"/>
              <a:chOff x="8232024" y="2962141"/>
              <a:chExt cx="1524931" cy="1292052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D466227-831C-52AA-A530-E36AF77EC9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32024" y="2962141"/>
                <a:ext cx="474094" cy="228104"/>
              </a:xfrm>
              <a:prstGeom prst="line">
                <a:avLst/>
              </a:prstGeom>
              <a:ln w="139700" cap="rnd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63317B9-18DA-3E67-62E6-56DABFD1FF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0281" y="3074334"/>
                <a:ext cx="880991" cy="451753"/>
              </a:xfrm>
              <a:prstGeom prst="line">
                <a:avLst/>
              </a:prstGeom>
              <a:ln w="139700" cap="rnd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FFBCA53-397B-769D-B5A7-2ED3AD5BF2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28236" y="3383508"/>
                <a:ext cx="880991" cy="451753"/>
              </a:xfrm>
              <a:prstGeom prst="line">
                <a:avLst/>
              </a:prstGeom>
              <a:ln w="139700" cap="rnd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D9FB24A-0030-E26A-1FF5-0854CB4442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3312" y="3692682"/>
                <a:ext cx="880991" cy="451753"/>
              </a:xfrm>
              <a:prstGeom prst="line">
                <a:avLst/>
              </a:prstGeom>
              <a:ln w="139700" cap="rnd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017B59E-4436-391E-D8D3-01B782BC3E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82861" y="4026089"/>
                <a:ext cx="474094" cy="228104"/>
              </a:xfrm>
              <a:prstGeom prst="line">
                <a:avLst/>
              </a:prstGeom>
              <a:ln w="139700" cap="rnd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6DBF3A-5929-E76A-229B-E47E06F3A903}"/>
                </a:ext>
              </a:extLst>
            </p:cNvPr>
            <p:cNvSpPr/>
            <p:nvPr/>
          </p:nvSpPr>
          <p:spPr>
            <a:xfrm>
              <a:off x="10006885" y="3692682"/>
              <a:ext cx="333407" cy="3334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50800" dir="5400000" sx="89000" sy="89000" algn="ctr" rotWithShape="0">
                <a:schemeClr val="tx1">
                  <a:lumMod val="50000"/>
                  <a:lumOff val="50000"/>
                  <a:alpha val="9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339F6D8-A32C-E1F1-0CA1-B427C08EF7A8}"/>
                </a:ext>
              </a:extLst>
            </p:cNvPr>
            <p:cNvSpPr/>
            <p:nvPr/>
          </p:nvSpPr>
          <p:spPr>
            <a:xfrm>
              <a:off x="10528979" y="3020094"/>
              <a:ext cx="616951" cy="6169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50800" dir="5400000" sx="89000" sy="89000" algn="ctr" rotWithShape="0">
                <a:schemeClr val="tx1">
                  <a:lumMod val="50000"/>
                  <a:lumOff val="50000"/>
                  <a:alpha val="9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F9A2DB-81D7-1786-C773-7264935474A5}"/>
                </a:ext>
              </a:extLst>
            </p:cNvPr>
            <p:cNvSpPr/>
            <p:nvPr/>
          </p:nvSpPr>
          <p:spPr>
            <a:xfrm>
              <a:off x="10129584" y="1377483"/>
              <a:ext cx="1357703" cy="1357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50800" dir="5400000" sx="89000" sy="89000" algn="ctr" rotWithShape="0">
                <a:schemeClr val="tx1">
                  <a:lumMod val="50000"/>
                  <a:lumOff val="50000"/>
                  <a:alpha val="9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453908-777A-86B8-51B6-3F84C9617D32}"/>
                </a:ext>
              </a:extLst>
            </p:cNvPr>
            <p:cNvGrpSpPr/>
            <p:nvPr/>
          </p:nvGrpSpPr>
          <p:grpSpPr>
            <a:xfrm>
              <a:off x="10469412" y="1960808"/>
              <a:ext cx="676518" cy="254561"/>
              <a:chOff x="6542468" y="1292629"/>
              <a:chExt cx="676518" cy="254561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66EF98D-B63F-693E-8994-BA13658527A5}"/>
                  </a:ext>
                </a:extLst>
              </p:cNvPr>
              <p:cNvSpPr/>
              <p:nvPr/>
            </p:nvSpPr>
            <p:spPr>
              <a:xfrm>
                <a:off x="6542468" y="1377483"/>
                <a:ext cx="169707" cy="1697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856E9C1-B6D6-6F42-6664-50EA7DEAA8E4}"/>
                  </a:ext>
                </a:extLst>
              </p:cNvPr>
              <p:cNvSpPr/>
              <p:nvPr/>
            </p:nvSpPr>
            <p:spPr>
              <a:xfrm>
                <a:off x="6797763" y="1333644"/>
                <a:ext cx="169707" cy="1697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FE59721-1F53-3FFB-87D9-B15D256FCA20}"/>
                  </a:ext>
                </a:extLst>
              </p:cNvPr>
              <p:cNvSpPr/>
              <p:nvPr/>
            </p:nvSpPr>
            <p:spPr>
              <a:xfrm>
                <a:off x="7049279" y="1292629"/>
                <a:ext cx="169707" cy="1697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98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EFCA4A-4384-4753-9FBD-68828CAE0108}"/>
              </a:ext>
            </a:extLst>
          </p:cNvPr>
          <p:cNvGrpSpPr/>
          <p:nvPr/>
        </p:nvGrpSpPr>
        <p:grpSpPr>
          <a:xfrm>
            <a:off x="3391366" y="524562"/>
            <a:ext cx="6322639" cy="4428438"/>
            <a:chOff x="3814434" y="417882"/>
            <a:chExt cx="5441952" cy="381159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2925061-9324-4E2A-A7E0-C19E4268C3D4}"/>
                </a:ext>
              </a:extLst>
            </p:cNvPr>
            <p:cNvSpPr/>
            <p:nvPr/>
          </p:nvSpPr>
          <p:spPr>
            <a:xfrm rot="2700000">
              <a:off x="3804782" y="1995312"/>
              <a:ext cx="1790140" cy="1770835"/>
            </a:xfrm>
            <a:prstGeom prst="roundRect">
              <a:avLst/>
            </a:prstGeom>
            <a:noFill/>
            <a:ln w="38100">
              <a:solidFill>
                <a:srgbClr val="FF706B">
                  <a:alpha val="1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FF9FE34-438B-4F3A-AF1A-38AC731677B5}"/>
                </a:ext>
              </a:extLst>
            </p:cNvPr>
            <p:cNvSpPr/>
            <p:nvPr/>
          </p:nvSpPr>
          <p:spPr>
            <a:xfrm rot="2700000">
              <a:off x="5431193" y="417882"/>
              <a:ext cx="1329613" cy="1329613"/>
            </a:xfrm>
            <a:prstGeom prst="roundRect">
              <a:avLst/>
            </a:prstGeom>
            <a:noFill/>
            <a:ln w="38100">
              <a:solidFill>
                <a:srgbClr val="92D05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840C874-0755-4311-B3A2-CF8EB7EDC837}"/>
                </a:ext>
              </a:extLst>
            </p:cNvPr>
            <p:cNvSpPr/>
            <p:nvPr/>
          </p:nvSpPr>
          <p:spPr>
            <a:xfrm rot="2700000">
              <a:off x="6524616" y="1497707"/>
              <a:ext cx="2731770" cy="2731770"/>
            </a:xfrm>
            <a:prstGeom prst="roundRect">
              <a:avLst/>
            </a:prstGeom>
            <a:noFill/>
            <a:ln w="38100">
              <a:solidFill>
                <a:srgbClr val="5454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8F97EF-0A62-4C23-9EBA-3C2586043700}"/>
                </a:ext>
              </a:extLst>
            </p:cNvPr>
            <p:cNvSpPr/>
            <p:nvPr/>
          </p:nvSpPr>
          <p:spPr>
            <a:xfrm rot="2700000">
              <a:off x="4730114" y="1497708"/>
              <a:ext cx="2731770" cy="273177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D3D3D"/>
                </a:solidFill>
              </a:endParaRPr>
            </a:p>
          </p:txBody>
        </p:sp>
        <p:sp>
          <p:nvSpPr>
            <p:cNvPr id="3" name="Google Shape;154;p8">
              <a:extLst>
                <a:ext uri="{FF2B5EF4-FFF2-40B4-BE49-F238E27FC236}">
                  <a16:creationId xmlns:a16="http://schemas.microsoft.com/office/drawing/2014/main" id="{922DC6DC-1392-409C-B0C3-BB2798A03838}"/>
                </a:ext>
              </a:extLst>
            </p:cNvPr>
            <p:cNvSpPr txBox="1">
              <a:spLocks/>
            </p:cNvSpPr>
            <p:nvPr/>
          </p:nvSpPr>
          <p:spPr>
            <a:xfrm>
              <a:off x="4837003" y="2270868"/>
              <a:ext cx="2517991" cy="1439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-US" b="1" dirty="0">
                  <a:solidFill>
                    <a:schemeClr val="bg1"/>
                  </a:solidFill>
                  <a:latin typeface="Raleway"/>
                  <a:ea typeface="Raleway"/>
                  <a:cs typeface="Raleway"/>
                  <a:sym typeface="Raleway"/>
                </a:rPr>
                <a:t>THANK</a:t>
              </a:r>
            </a:p>
            <a:p>
              <a:pPr algn="ctr">
                <a:spcBef>
                  <a:spcPts val="0"/>
                </a:spcBef>
              </a:pPr>
              <a:r>
                <a:rPr lang="en-US" b="1" dirty="0">
                  <a:solidFill>
                    <a:schemeClr val="bg1"/>
                  </a:solidFill>
                  <a:latin typeface="Raleway"/>
                  <a:ea typeface="Raleway"/>
                  <a:cs typeface="Raleway"/>
                  <a:sym typeface="Raleway"/>
                </a:rPr>
                <a:t>YOU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Google Shape;157;p8">
            <a:extLst>
              <a:ext uri="{FF2B5EF4-FFF2-40B4-BE49-F238E27FC236}">
                <a16:creationId xmlns:a16="http://schemas.microsoft.com/office/drawing/2014/main" id="{829614E9-888A-41AA-839E-C45E3A687A5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6177" y="6127481"/>
            <a:ext cx="1471970" cy="452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0E8144-FAAE-4206-BFEE-EE4DDBE14A3F}"/>
              </a:ext>
            </a:extLst>
          </p:cNvPr>
          <p:cNvSpPr/>
          <p:nvPr/>
        </p:nvSpPr>
        <p:spPr>
          <a:xfrm>
            <a:off x="0" y="6695255"/>
            <a:ext cx="12192000" cy="1627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8712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C223EA-53AE-43AE-9CBF-133F1374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949-0216-49D6-8671-49D56381A0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07;p2">
            <a:extLst>
              <a:ext uri="{FF2B5EF4-FFF2-40B4-BE49-F238E27FC236}">
                <a16:creationId xmlns:a16="http://schemas.microsoft.com/office/drawing/2014/main" id="{8F7167D3-210C-4764-997C-F8ADA64406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099"/>
          <a:stretch/>
        </p:blipFill>
        <p:spPr>
          <a:xfrm>
            <a:off x="0" y="1666931"/>
            <a:ext cx="12192001" cy="50395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8;p2">
            <a:extLst>
              <a:ext uri="{FF2B5EF4-FFF2-40B4-BE49-F238E27FC236}">
                <a16:creationId xmlns:a16="http://schemas.microsoft.com/office/drawing/2014/main" id="{135B875E-C1D7-477F-BFBC-6AAD1EECD23F}"/>
              </a:ext>
            </a:extLst>
          </p:cNvPr>
          <p:cNvSpPr/>
          <p:nvPr/>
        </p:nvSpPr>
        <p:spPr>
          <a:xfrm>
            <a:off x="-1" y="1"/>
            <a:ext cx="769458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9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-25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006209-1D50-48A7-BCB9-109CF558FD56}"/>
              </a:ext>
            </a:extLst>
          </p:cNvPr>
          <p:cNvSpPr/>
          <p:nvPr/>
        </p:nvSpPr>
        <p:spPr>
          <a:xfrm>
            <a:off x="0" y="6708702"/>
            <a:ext cx="12192000" cy="1627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8712"/>
              </a:solidFill>
            </a:endParaRPr>
          </a:p>
        </p:txBody>
      </p:sp>
      <p:sp>
        <p:nvSpPr>
          <p:cNvPr id="8" name="Google Shape;110;p2">
            <a:extLst>
              <a:ext uri="{FF2B5EF4-FFF2-40B4-BE49-F238E27FC236}">
                <a16:creationId xmlns:a16="http://schemas.microsoft.com/office/drawing/2014/main" id="{6FE87A70-D2E1-47F1-BFE3-AEEBD0EEAF8C}"/>
              </a:ext>
            </a:extLst>
          </p:cNvPr>
          <p:cNvSpPr txBox="1">
            <a:spLocks/>
          </p:cNvSpPr>
          <p:nvPr/>
        </p:nvSpPr>
        <p:spPr>
          <a:xfrm>
            <a:off x="325900" y="2128879"/>
            <a:ext cx="5418346" cy="4121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 b="0" i="0" dirty="0">
                <a:solidFill>
                  <a:srgbClr val="171717"/>
                </a:solidFill>
                <a:effectLst/>
                <a:latin typeface="Raleway" pitchFamily="2" charset="0"/>
              </a:rPr>
              <a:t>Ecosystems can be easily stressed by; human activities, climate change, contaminants, and many other variables.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US" sz="2400" dirty="0">
              <a:latin typeface="Raleway"/>
              <a:ea typeface="Raleway"/>
              <a:cs typeface="Raleway"/>
              <a:sym typeface="Raleway"/>
            </a:endParaRPr>
          </a:p>
          <a:p>
            <a:pPr marL="457189" indent="-457189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 dirty="0">
                <a:latin typeface="Raleway"/>
                <a:ea typeface="Raleway"/>
                <a:cs typeface="Raleway"/>
                <a:sym typeface="Raleway"/>
              </a:rPr>
              <a:t>Periodic physical surveys of the ecosystem is disadvantageous.</a:t>
            </a:r>
            <a:endParaRPr lang="en-US" dirty="0"/>
          </a:p>
          <a:p>
            <a:pPr marL="457189" indent="-304789">
              <a:spcBef>
                <a:spcPts val="48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en-US" sz="2400" dirty="0">
              <a:latin typeface="Raleway"/>
              <a:ea typeface="Raleway"/>
              <a:cs typeface="Raleway"/>
              <a:sym typeface="Raleway"/>
            </a:endParaRPr>
          </a:p>
          <a:p>
            <a:pPr marL="457189" indent="-457189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 dirty="0">
                <a:latin typeface="Raleway"/>
                <a:ea typeface="Raleway"/>
                <a:cs typeface="Raleway"/>
                <a:sym typeface="Raleway"/>
              </a:rPr>
              <a:t>There is need of an inexpensive and non-invasive tool for ecosystem’s health monitoring.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636FD8-DA2F-4019-A470-8B97B02C8EA9}"/>
              </a:ext>
            </a:extLst>
          </p:cNvPr>
          <p:cNvSpPr/>
          <p:nvPr/>
        </p:nvSpPr>
        <p:spPr>
          <a:xfrm>
            <a:off x="0" y="0"/>
            <a:ext cx="12192000" cy="1739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09;p2">
            <a:extLst>
              <a:ext uri="{FF2B5EF4-FFF2-40B4-BE49-F238E27FC236}">
                <a16:creationId xmlns:a16="http://schemas.microsoft.com/office/drawing/2014/main" id="{3ED982D5-9931-4B35-8B4F-A6E9D414136A}"/>
              </a:ext>
            </a:extLst>
          </p:cNvPr>
          <p:cNvSpPr txBox="1">
            <a:spLocks/>
          </p:cNvSpPr>
          <p:nvPr/>
        </p:nvSpPr>
        <p:spPr>
          <a:xfrm>
            <a:off x="588642" y="404190"/>
            <a:ext cx="113297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Raleway"/>
                <a:sym typeface="Raleway"/>
              </a:rPr>
              <a:t>WHY THIS PROJECT?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939437-6E3F-4BEA-BE89-C3C38C3A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29889"/>
            <a:ext cx="2743200" cy="365125"/>
          </a:xfrm>
        </p:spPr>
        <p:txBody>
          <a:bodyPr/>
          <a:lstStyle/>
          <a:p>
            <a:fld id="{0A1AD949-0216-49D6-8671-49D56381A0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6;p3">
            <a:extLst>
              <a:ext uri="{FF2B5EF4-FFF2-40B4-BE49-F238E27FC236}">
                <a16:creationId xmlns:a16="http://schemas.microsoft.com/office/drawing/2014/main" id="{B5DDA9E7-F4A6-4C1F-B30F-F317B8B4D6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6489"/>
          <a:stretch/>
        </p:blipFill>
        <p:spPr>
          <a:xfrm>
            <a:off x="0" y="1752600"/>
            <a:ext cx="6841864" cy="5105399"/>
          </a:xfrm>
          <a:prstGeom prst="rect">
            <a:avLst/>
          </a:prstGeom>
          <a:gradFill>
            <a:gsLst>
              <a:gs pos="0">
                <a:schemeClr val="lt1"/>
              </a:gs>
              <a:gs pos="41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</p:pic>
      <p:sp>
        <p:nvSpPr>
          <p:cNvPr id="11" name="Google Shape;117;p3">
            <a:extLst>
              <a:ext uri="{FF2B5EF4-FFF2-40B4-BE49-F238E27FC236}">
                <a16:creationId xmlns:a16="http://schemas.microsoft.com/office/drawing/2014/main" id="{0A5989DD-B87F-464B-9568-6DB51532B812}"/>
              </a:ext>
            </a:extLst>
          </p:cNvPr>
          <p:cNvSpPr/>
          <p:nvPr/>
        </p:nvSpPr>
        <p:spPr>
          <a:xfrm>
            <a:off x="331470" y="0"/>
            <a:ext cx="11860531" cy="6857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6000">
                <a:srgbClr val="FFFFFF">
                  <a:alpha val="0"/>
                </a:srgbClr>
              </a:gs>
              <a:gs pos="44000">
                <a:schemeClr val="lt1"/>
              </a:gs>
              <a:gs pos="100000">
                <a:srgbClr val="FFFFFF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19;p3">
            <a:extLst>
              <a:ext uri="{FF2B5EF4-FFF2-40B4-BE49-F238E27FC236}">
                <a16:creationId xmlns:a16="http://schemas.microsoft.com/office/drawing/2014/main" id="{7F044566-58BF-4563-B68C-B3C7471694BB}"/>
              </a:ext>
            </a:extLst>
          </p:cNvPr>
          <p:cNvSpPr txBox="1">
            <a:spLocks/>
          </p:cNvSpPr>
          <p:nvPr/>
        </p:nvSpPr>
        <p:spPr>
          <a:xfrm>
            <a:off x="5638800" y="2170149"/>
            <a:ext cx="6553200" cy="4687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 dirty="0">
                <a:latin typeface="Raleway"/>
                <a:ea typeface="Raleway"/>
                <a:cs typeface="Raleway"/>
                <a:sym typeface="Raleway"/>
              </a:rPr>
              <a:t>The environment contains a lot of acoustic data that tells  a lot about what is happening around.</a:t>
            </a:r>
          </a:p>
          <a:p>
            <a:pPr marL="457189" indent="-457189">
              <a:spcBef>
                <a:spcPts val="0"/>
              </a:spcBef>
              <a:buClr>
                <a:schemeClr val="dk1"/>
              </a:buClr>
              <a:buSzPts val="2400"/>
            </a:pPr>
            <a:endParaRPr lang="en-US" sz="2400" dirty="0">
              <a:latin typeface="Raleway"/>
              <a:sym typeface="Raleway"/>
            </a:endParaRPr>
          </a:p>
          <a:p>
            <a:pPr marL="457189" indent="-457189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 dirty="0">
                <a:latin typeface="Raleway"/>
                <a:ea typeface="Raleway"/>
                <a:cs typeface="Raleway"/>
                <a:sym typeface="Raleway"/>
              </a:rPr>
              <a:t>I propose to use birds as my species of interest</a:t>
            </a:r>
            <a:endParaRPr lang="en-US" sz="2400" dirty="0"/>
          </a:p>
          <a:p>
            <a:pPr marL="0" indent="0">
              <a:spcBef>
                <a:spcPts val="48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en-US" sz="2400" dirty="0">
              <a:latin typeface="Raleway"/>
              <a:ea typeface="Raleway"/>
              <a:cs typeface="Raleway"/>
              <a:sym typeface="Raleway"/>
            </a:endParaRPr>
          </a:p>
          <a:p>
            <a:pPr marL="457189" indent="-457189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 dirty="0">
                <a:latin typeface="Raleway"/>
                <a:ea typeface="Raleway"/>
                <a:cs typeface="Raleway"/>
                <a:sym typeface="Raleway"/>
              </a:rPr>
              <a:t>By deploying acoustic sensors that listen to the biodiversity of an ecosystem, we can monitor the health of that ecosystem.</a:t>
            </a:r>
            <a:endParaRPr lang="en-US" dirty="0"/>
          </a:p>
          <a:p>
            <a:pPr marL="457189" indent="-304789">
              <a:spcBef>
                <a:spcPts val="48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en-US"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F459DE-5AD8-4949-871A-CCEF745E5563}"/>
              </a:ext>
            </a:extLst>
          </p:cNvPr>
          <p:cNvSpPr/>
          <p:nvPr/>
        </p:nvSpPr>
        <p:spPr>
          <a:xfrm>
            <a:off x="0" y="0"/>
            <a:ext cx="12192000" cy="1739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109;p2">
            <a:extLst>
              <a:ext uri="{FF2B5EF4-FFF2-40B4-BE49-F238E27FC236}">
                <a16:creationId xmlns:a16="http://schemas.microsoft.com/office/drawing/2014/main" id="{36132443-D0A4-430B-92C3-F7F2F4C2B616}"/>
              </a:ext>
            </a:extLst>
          </p:cNvPr>
          <p:cNvSpPr txBox="1">
            <a:spLocks/>
          </p:cNvSpPr>
          <p:nvPr/>
        </p:nvSpPr>
        <p:spPr>
          <a:xfrm>
            <a:off x="588642" y="404190"/>
            <a:ext cx="1124350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Raleway"/>
                <a:sym typeface="Raleway"/>
              </a:rPr>
              <a:t>WHY THIS PROJECT? - JUSTIFICATION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978266-1C0C-45DE-B9D5-36FCD9286590}"/>
              </a:ext>
            </a:extLst>
          </p:cNvPr>
          <p:cNvSpPr/>
          <p:nvPr/>
        </p:nvSpPr>
        <p:spPr>
          <a:xfrm>
            <a:off x="0" y="6708702"/>
            <a:ext cx="12192000" cy="1627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871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1CAB64-3AFE-471B-9180-3361EAF7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949-0216-49D6-8671-49D56381A0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3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AE1230C-8993-9B79-6B65-BB3899ADAF7A}"/>
              </a:ext>
            </a:extLst>
          </p:cNvPr>
          <p:cNvGrpSpPr/>
          <p:nvPr/>
        </p:nvGrpSpPr>
        <p:grpSpPr>
          <a:xfrm>
            <a:off x="5529024" y="2296440"/>
            <a:ext cx="6662976" cy="4412262"/>
            <a:chOff x="5523263" y="2046462"/>
            <a:chExt cx="6662976" cy="4412262"/>
          </a:xfrm>
        </p:grpSpPr>
        <p:pic>
          <p:nvPicPr>
            <p:cNvPr id="8" name="Picture 2" descr="Ecosystem image illustration&#10;">
              <a:extLst>
                <a:ext uri="{FF2B5EF4-FFF2-40B4-BE49-F238E27FC236}">
                  <a16:creationId xmlns:a16="http://schemas.microsoft.com/office/drawing/2014/main" id="{6CEAD2CA-FD91-88F6-4FB2-41BA5D6B08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1"/>
            <a:stretch/>
          </p:blipFill>
          <p:spPr bwMode="auto">
            <a:xfrm>
              <a:off x="5523263" y="2937164"/>
              <a:ext cx="6662976" cy="352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Ecosystem image illustration&#10;">
              <a:extLst>
                <a:ext uri="{FF2B5EF4-FFF2-40B4-BE49-F238E27FC236}">
                  <a16:creationId xmlns:a16="http://schemas.microsoft.com/office/drawing/2014/main" id="{013D871B-2C7E-72E3-848B-16C2612EF3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45" r="9095" b="78509"/>
            <a:stretch/>
          </p:blipFill>
          <p:spPr bwMode="auto">
            <a:xfrm>
              <a:off x="10190014" y="2280636"/>
              <a:ext cx="1996225" cy="813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Ecosystem image illustration&#10;">
              <a:extLst>
                <a:ext uri="{FF2B5EF4-FFF2-40B4-BE49-F238E27FC236}">
                  <a16:creationId xmlns:a16="http://schemas.microsoft.com/office/drawing/2014/main" id="{4F835613-F3CC-E288-E567-DBB9AA42AC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4" t="8972" r="63488" b="73115"/>
            <a:stretch/>
          </p:blipFill>
          <p:spPr bwMode="auto">
            <a:xfrm>
              <a:off x="8384146" y="2046462"/>
              <a:ext cx="1900797" cy="677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07D2F-1E82-4BAC-8E58-35EE50124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42" y="1825626"/>
            <a:ext cx="7519772" cy="215637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Raleway" pitchFamily="2" charset="0"/>
              </a:rPr>
              <a:t>An ecosystem is all the plants and animals that live in a particular area together with the complex relationship that exists between them and their environment</a:t>
            </a:r>
            <a:r>
              <a:rPr lang="en-US" sz="16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100" b="1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Raleway" pitchFamily="2" charset="0"/>
            </a:endParaRPr>
          </a:p>
          <a:p>
            <a:pPr marL="0" indent="0">
              <a:buNone/>
            </a:pPr>
            <a:r>
              <a:rPr lang="en-US" sz="1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	~ Collins Dictionary</a:t>
            </a:r>
          </a:p>
          <a:p>
            <a:pPr marL="0" indent="0">
              <a:buNone/>
            </a:pPr>
            <a:r>
              <a:rPr lang="en-US" sz="2400" dirty="0">
                <a:latin typeface="Raleway" pitchFamily="2" charset="0"/>
              </a:rPr>
              <a:t> </a:t>
            </a:r>
          </a:p>
        </p:txBody>
      </p:sp>
      <p:sp>
        <p:nvSpPr>
          <p:cNvPr id="4" name="Google Shape;109;p2">
            <a:extLst>
              <a:ext uri="{FF2B5EF4-FFF2-40B4-BE49-F238E27FC236}">
                <a16:creationId xmlns:a16="http://schemas.microsoft.com/office/drawing/2014/main" id="{A487D0C5-DC79-4730-B8B5-3C3C736A6DE4}"/>
              </a:ext>
            </a:extLst>
          </p:cNvPr>
          <p:cNvSpPr txBox="1">
            <a:spLocks/>
          </p:cNvSpPr>
          <p:nvPr/>
        </p:nvSpPr>
        <p:spPr>
          <a:xfrm>
            <a:off x="588642" y="404190"/>
            <a:ext cx="75197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Raleway"/>
                <a:sym typeface="Raleway"/>
              </a:rPr>
              <a:t>WHAT IS AN ECOSYSTEM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045001-5D0E-4D3A-B6A2-111F104A38F3}"/>
              </a:ext>
            </a:extLst>
          </p:cNvPr>
          <p:cNvSpPr/>
          <p:nvPr/>
        </p:nvSpPr>
        <p:spPr>
          <a:xfrm>
            <a:off x="0" y="6708702"/>
            <a:ext cx="12192000" cy="1627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871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D4DC6E-83EB-4BC8-8226-FB2AE201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30130"/>
            <a:ext cx="2743200" cy="365125"/>
          </a:xfrm>
        </p:spPr>
        <p:txBody>
          <a:bodyPr/>
          <a:lstStyle/>
          <a:p>
            <a:fld id="{0A1AD949-0216-49D6-8671-49D56381A05E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6BCF0-F20E-904D-11D9-0ADF1F040257}"/>
              </a:ext>
            </a:extLst>
          </p:cNvPr>
          <p:cNvSpPr txBox="1"/>
          <p:nvPr/>
        </p:nvSpPr>
        <p:spPr>
          <a:xfrm>
            <a:off x="588642" y="4069724"/>
            <a:ext cx="5219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Raleway" pitchFamily="2" charset="0"/>
              </a:rPr>
              <a:t>WHAT MAKES UP AN ECOSYSTEM</a:t>
            </a:r>
          </a:p>
          <a:p>
            <a:pPr marL="0" indent="0">
              <a:buNone/>
            </a:pPr>
            <a:endParaRPr lang="en-US" sz="800" b="1" dirty="0">
              <a:solidFill>
                <a:schemeClr val="accent6">
                  <a:lumMod val="75000"/>
                </a:schemeClr>
              </a:solidFill>
              <a:latin typeface="Raleway" pitchFamily="2" charset="0"/>
            </a:endParaRPr>
          </a:p>
          <a:p>
            <a:r>
              <a:rPr lang="en-US" sz="2400" dirty="0">
                <a:latin typeface="Raleway" pitchFamily="2" charset="0"/>
              </a:rPr>
              <a:t>All living things e.g. lion king, birds, TMNT, frogs.</a:t>
            </a:r>
          </a:p>
          <a:p>
            <a:r>
              <a:rPr lang="en-US" sz="2400" dirty="0">
                <a:latin typeface="Raleway" pitchFamily="2" charset="0"/>
              </a:rPr>
              <a:t>Non-living things e.g. River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643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2282976-051C-1897-8C24-F83E9AA0C1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970978"/>
              </p:ext>
            </p:extLst>
          </p:nvPr>
        </p:nvGraphicFramePr>
        <p:xfrm>
          <a:off x="1103461" y="1781571"/>
          <a:ext cx="4834037" cy="408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13E167B-0CEC-ABAB-6D41-D84829FE8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1288434"/>
              </p:ext>
            </p:extLst>
          </p:nvPr>
        </p:nvGraphicFramePr>
        <p:xfrm>
          <a:off x="6254502" y="1781570"/>
          <a:ext cx="4834037" cy="408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Google Shape;109;p2">
            <a:extLst>
              <a:ext uri="{FF2B5EF4-FFF2-40B4-BE49-F238E27FC236}">
                <a16:creationId xmlns:a16="http://schemas.microsoft.com/office/drawing/2014/main" id="{2B06BD05-F874-0E0F-030F-4235055AED7C}"/>
              </a:ext>
            </a:extLst>
          </p:cNvPr>
          <p:cNvSpPr txBox="1">
            <a:spLocks/>
          </p:cNvSpPr>
          <p:nvPr/>
        </p:nvSpPr>
        <p:spPr>
          <a:xfrm>
            <a:off x="574574" y="326517"/>
            <a:ext cx="1161742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Raleway"/>
                <a:sym typeface="Raleway"/>
              </a:rPr>
              <a:t>tinyRANGER SYSTEM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91FC9B-1D2B-81B0-DB9E-84DF8E1AD70B}"/>
              </a:ext>
            </a:extLst>
          </p:cNvPr>
          <p:cNvSpPr/>
          <p:nvPr/>
        </p:nvSpPr>
        <p:spPr>
          <a:xfrm>
            <a:off x="0" y="6709323"/>
            <a:ext cx="12192000" cy="1627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8712"/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2176515-554A-50F9-95B8-BFF69854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4755" y="6330130"/>
            <a:ext cx="2743200" cy="365125"/>
          </a:xfrm>
        </p:spPr>
        <p:txBody>
          <a:bodyPr/>
          <a:lstStyle/>
          <a:p>
            <a:fld id="{0A1AD949-0216-49D6-8671-49D56381A0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3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2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1E3228-CEFB-33CD-4A84-DBB62BC8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A1AD949-0216-49D6-8671-49D56381A05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7" name="Google Shape;109;p2">
            <a:extLst>
              <a:ext uri="{FF2B5EF4-FFF2-40B4-BE49-F238E27FC236}">
                <a16:creationId xmlns:a16="http://schemas.microsoft.com/office/drawing/2014/main" id="{659A5938-BCAC-F767-715F-DB8735FEC728}"/>
              </a:ext>
            </a:extLst>
          </p:cNvPr>
          <p:cNvSpPr txBox="1">
            <a:spLocks/>
          </p:cNvSpPr>
          <p:nvPr/>
        </p:nvSpPr>
        <p:spPr>
          <a:xfrm>
            <a:off x="450107" y="432540"/>
            <a:ext cx="75197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Raleway"/>
              </a:rPr>
              <a:t>WHAT WILL IT TAKE?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49BF04-1E51-6605-5F60-B57664B12074}"/>
              </a:ext>
            </a:extLst>
          </p:cNvPr>
          <p:cNvSpPr/>
          <p:nvPr/>
        </p:nvSpPr>
        <p:spPr>
          <a:xfrm>
            <a:off x="0" y="6708702"/>
            <a:ext cx="12192000" cy="1627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8712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0D1DA06-12B7-9E31-317B-810B6BE2E569}"/>
              </a:ext>
            </a:extLst>
          </p:cNvPr>
          <p:cNvGrpSpPr/>
          <p:nvPr/>
        </p:nvGrpSpPr>
        <p:grpSpPr>
          <a:xfrm>
            <a:off x="757851" y="2329315"/>
            <a:ext cx="4215923" cy="2795726"/>
            <a:chOff x="588642" y="2213584"/>
            <a:chExt cx="4215923" cy="27957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F1CAE10-7566-E344-0CA5-C604B3642B60}"/>
                </a:ext>
              </a:extLst>
            </p:cNvPr>
            <p:cNvSpPr/>
            <p:nvPr/>
          </p:nvSpPr>
          <p:spPr>
            <a:xfrm>
              <a:off x="588642" y="2213584"/>
              <a:ext cx="4215923" cy="279572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>
                <a:latin typeface="Raleway"/>
                <a:cs typeface="Calibri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B2CC7E6-091F-FC39-4AD4-87C7CDC21C88}"/>
                </a:ext>
              </a:extLst>
            </p:cNvPr>
            <p:cNvSpPr txBox="1"/>
            <p:nvPr/>
          </p:nvSpPr>
          <p:spPr>
            <a:xfrm>
              <a:off x="790529" y="2585282"/>
              <a:ext cx="3691319" cy="2308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Raleway"/>
                  <a:ea typeface="+mn-lt"/>
                  <a:cs typeface="+mn-lt"/>
                </a:rPr>
                <a:t>To design and fabricate a low cost, efficient, non-invasive, real-time ecosystem monitoring system</a:t>
              </a:r>
              <a:endParaRPr lang="en-US" sz="2400" dirty="0">
                <a:solidFill>
                  <a:schemeClr val="bg1"/>
                </a:solidFill>
                <a:latin typeface="Raleway"/>
                <a:cs typeface="Calibri"/>
              </a:endParaRPr>
            </a:p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081DA4E-A158-348F-838A-0871A535E6AA}"/>
              </a:ext>
            </a:extLst>
          </p:cNvPr>
          <p:cNvGrpSpPr/>
          <p:nvPr/>
        </p:nvGrpSpPr>
        <p:grpSpPr>
          <a:xfrm>
            <a:off x="4973775" y="1114237"/>
            <a:ext cx="6209749" cy="2612940"/>
            <a:chOff x="4685778" y="975690"/>
            <a:chExt cx="6209749" cy="2612940"/>
          </a:xfrm>
        </p:grpSpPr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1A708747-B51E-CC0E-4E81-78371F271EA1}"/>
                </a:ext>
              </a:extLst>
            </p:cNvPr>
            <p:cNvCxnSpPr>
              <a:cxnSpLocks/>
              <a:stCxn id="12" idx="2"/>
              <a:endCxn id="8" idx="3"/>
            </p:cNvCxnSpPr>
            <p:nvPr/>
          </p:nvCxnSpPr>
          <p:spPr>
            <a:xfrm rot="10800000" flipV="1">
              <a:off x="4685778" y="1807195"/>
              <a:ext cx="953021" cy="178143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5454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CEA95FD-8A15-DC0E-C30D-F0F7B85EC513}"/>
                </a:ext>
              </a:extLst>
            </p:cNvPr>
            <p:cNvGrpSpPr/>
            <p:nvPr/>
          </p:nvGrpSpPr>
          <p:grpSpPr>
            <a:xfrm>
              <a:off x="5638798" y="975690"/>
              <a:ext cx="5256729" cy="1609592"/>
              <a:chOff x="5638798" y="975690"/>
              <a:chExt cx="5256729" cy="160959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EEFD6BF-FBE4-0BCE-8521-B0E99CB168CF}"/>
                  </a:ext>
                </a:extLst>
              </p:cNvPr>
              <p:cNvSpPr/>
              <p:nvPr/>
            </p:nvSpPr>
            <p:spPr>
              <a:xfrm>
                <a:off x="6096000" y="975690"/>
                <a:ext cx="4799527" cy="1609592"/>
              </a:xfrm>
              <a:prstGeom prst="rect">
                <a:avLst/>
              </a:prstGeom>
              <a:solidFill>
                <a:srgbClr val="BBD3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949494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A6C50B1-B201-F399-E551-B955CF62637C}"/>
                  </a:ext>
                </a:extLst>
              </p:cNvPr>
              <p:cNvSpPr/>
              <p:nvPr/>
            </p:nvSpPr>
            <p:spPr>
              <a:xfrm>
                <a:off x="5638798" y="1349996"/>
                <a:ext cx="914400" cy="914400"/>
              </a:xfrm>
              <a:prstGeom prst="ellipse">
                <a:avLst/>
              </a:prstGeom>
              <a:solidFill>
                <a:srgbClr val="BBD3C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rgbClr val="545457"/>
                    </a:solidFill>
                    <a:latin typeface="Raleway ExtraBold" pitchFamily="2" charset="0"/>
                  </a:rPr>
                  <a:t>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6779D20-9FBD-7210-82ED-FC37CE85E6DA}"/>
                  </a:ext>
                </a:extLst>
              </p:cNvPr>
              <p:cNvSpPr txBox="1"/>
              <p:nvPr/>
            </p:nvSpPr>
            <p:spPr>
              <a:xfrm>
                <a:off x="6650865" y="1359771"/>
                <a:ext cx="41469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Raleway" pitchFamily="2" charset="0"/>
                  </a:rPr>
                  <a:t>Design and Train a bird audio classification model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E758BA7-AF61-E80D-587A-3D37F8A60D41}"/>
              </a:ext>
            </a:extLst>
          </p:cNvPr>
          <p:cNvGrpSpPr/>
          <p:nvPr/>
        </p:nvGrpSpPr>
        <p:grpSpPr>
          <a:xfrm>
            <a:off x="5090061" y="2957982"/>
            <a:ext cx="6090961" cy="1609592"/>
            <a:chOff x="4804565" y="2845288"/>
            <a:chExt cx="6090961" cy="160959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290EF78-F977-136A-55C7-A7A6F699C8F8}"/>
                </a:ext>
              </a:extLst>
            </p:cNvPr>
            <p:cNvGrpSpPr/>
            <p:nvPr/>
          </p:nvGrpSpPr>
          <p:grpSpPr>
            <a:xfrm>
              <a:off x="5638798" y="2845288"/>
              <a:ext cx="5256728" cy="1609592"/>
              <a:chOff x="5638798" y="2845288"/>
              <a:chExt cx="5256728" cy="160959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5883A52-1D60-DEC4-47A5-77AA47B4F4D1}"/>
                  </a:ext>
                </a:extLst>
              </p:cNvPr>
              <p:cNvSpPr/>
              <p:nvPr/>
            </p:nvSpPr>
            <p:spPr>
              <a:xfrm>
                <a:off x="6095999" y="2845288"/>
                <a:ext cx="4799527" cy="1609592"/>
              </a:xfrm>
              <a:prstGeom prst="rect">
                <a:avLst/>
              </a:prstGeom>
              <a:solidFill>
                <a:srgbClr val="FF70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706B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C8223BA-B442-C248-44B8-5A5EB289B7AF}"/>
                  </a:ext>
                </a:extLst>
              </p:cNvPr>
              <p:cNvSpPr/>
              <p:nvPr/>
            </p:nvSpPr>
            <p:spPr>
              <a:xfrm>
                <a:off x="5638798" y="3151174"/>
                <a:ext cx="914400" cy="914400"/>
              </a:xfrm>
              <a:prstGeom prst="ellipse">
                <a:avLst/>
              </a:prstGeom>
              <a:solidFill>
                <a:srgbClr val="FF706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rgbClr val="545457"/>
                    </a:solidFill>
                    <a:latin typeface="Raleway ExtraBold" pitchFamily="2" charset="0"/>
                  </a:rPr>
                  <a:t>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B1AB41D-3B3B-9206-DA7B-409426881AA5}"/>
                  </a:ext>
                </a:extLst>
              </p:cNvPr>
              <p:cNvSpPr txBox="1"/>
              <p:nvPr/>
            </p:nvSpPr>
            <p:spPr>
              <a:xfrm>
                <a:off x="6625195" y="3008209"/>
                <a:ext cx="41469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Raleway" pitchFamily="2" charset="0"/>
                  </a:rPr>
                  <a:t>Design and build firmware for ML inference and wireless communication</a:t>
                </a:r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E7022C2-493C-8C39-C9BE-21F9E55BA1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4565" y="3608374"/>
              <a:ext cx="834233" cy="3073"/>
            </a:xfrm>
            <a:prstGeom prst="line">
              <a:avLst/>
            </a:prstGeom>
            <a:ln>
              <a:solidFill>
                <a:srgbClr val="5454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2FC251F-AB41-1BE4-6040-F54CABB7A214}"/>
              </a:ext>
            </a:extLst>
          </p:cNvPr>
          <p:cNvGrpSpPr/>
          <p:nvPr/>
        </p:nvGrpSpPr>
        <p:grpSpPr>
          <a:xfrm>
            <a:off x="4973775" y="3727178"/>
            <a:ext cx="6209747" cy="2735847"/>
            <a:chOff x="4685778" y="3588631"/>
            <a:chExt cx="6209747" cy="273584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AE01D85-5AF2-5DEB-098B-07354D22F1A6}"/>
                </a:ext>
              </a:extLst>
            </p:cNvPr>
            <p:cNvGrpSpPr/>
            <p:nvPr/>
          </p:nvGrpSpPr>
          <p:grpSpPr>
            <a:xfrm>
              <a:off x="5638798" y="4714886"/>
              <a:ext cx="5256727" cy="1609592"/>
              <a:chOff x="5638798" y="4714886"/>
              <a:chExt cx="5256727" cy="160959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1FE3935-7B56-E648-4140-67CA71BE0DCF}"/>
                  </a:ext>
                </a:extLst>
              </p:cNvPr>
              <p:cNvSpPr/>
              <p:nvPr/>
            </p:nvSpPr>
            <p:spPr>
              <a:xfrm>
                <a:off x="6095998" y="4714886"/>
                <a:ext cx="4799527" cy="1609592"/>
              </a:xfrm>
              <a:prstGeom prst="rect">
                <a:avLst/>
              </a:prstGeom>
              <a:solidFill>
                <a:srgbClr val="CAC5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E9E8787-79E1-B32F-3EB6-CFEB52EAC79B}"/>
                  </a:ext>
                </a:extLst>
              </p:cNvPr>
              <p:cNvSpPr/>
              <p:nvPr/>
            </p:nvSpPr>
            <p:spPr>
              <a:xfrm>
                <a:off x="5638798" y="5124591"/>
                <a:ext cx="914400" cy="914400"/>
              </a:xfrm>
              <a:prstGeom prst="ellipse">
                <a:avLst/>
              </a:prstGeom>
              <a:solidFill>
                <a:srgbClr val="CAC5B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rgbClr val="545457"/>
                    </a:solidFill>
                    <a:latin typeface="Raleway ExtraBold" pitchFamily="2" charset="0"/>
                  </a:rPr>
                  <a:t>3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A912E57-981A-94EA-44C8-9948D64C8C33}"/>
                  </a:ext>
                </a:extLst>
              </p:cNvPr>
              <p:cNvSpPr txBox="1"/>
              <p:nvPr/>
            </p:nvSpPr>
            <p:spPr>
              <a:xfrm>
                <a:off x="6650865" y="5120291"/>
                <a:ext cx="41469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Raleway" pitchFamily="2" charset="0"/>
                  </a:rPr>
                  <a:t>Assemble hardware and test out the system</a:t>
                </a:r>
              </a:p>
            </p:txBody>
          </p:sp>
        </p:grp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040DE3B8-60B5-C323-BBC4-0DAFF2036905}"/>
                </a:ext>
              </a:extLst>
            </p:cNvPr>
            <p:cNvCxnSpPr>
              <a:cxnSpLocks/>
              <a:stCxn id="14" idx="2"/>
              <a:endCxn id="8" idx="3"/>
            </p:cNvCxnSpPr>
            <p:nvPr/>
          </p:nvCxnSpPr>
          <p:spPr>
            <a:xfrm rot="10800000">
              <a:off x="4685778" y="3588631"/>
              <a:ext cx="953021" cy="199316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5454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085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c 73" descr="Cloud">
            <a:extLst>
              <a:ext uri="{FF2B5EF4-FFF2-40B4-BE49-F238E27FC236}">
                <a16:creationId xmlns:a16="http://schemas.microsoft.com/office/drawing/2014/main" id="{E4A14F12-44CB-7BEF-CCE1-4D5C10A778EF}"/>
              </a:ext>
            </a:extLst>
          </p:cNvPr>
          <p:cNvSpPr/>
          <p:nvPr/>
        </p:nvSpPr>
        <p:spPr>
          <a:xfrm>
            <a:off x="5367675" y="531241"/>
            <a:ext cx="5982315" cy="3089827"/>
          </a:xfrm>
          <a:custGeom>
            <a:avLst/>
            <a:gdLst>
              <a:gd name="connsiteX0" fmla="*/ 5472353 w 6372051"/>
              <a:gd name="connsiteY0" fmla="*/ 1805840 h 3627920"/>
              <a:gd name="connsiteX1" fmla="*/ 5396748 w 6372051"/>
              <a:gd name="connsiteY1" fmla="*/ 1805840 h 3627920"/>
              <a:gd name="connsiteX2" fmla="*/ 5396748 w 6372051"/>
              <a:gd name="connsiteY2" fmla="*/ 1805840 h 3627920"/>
              <a:gd name="connsiteX3" fmla="*/ 4920436 w 6372051"/>
              <a:gd name="connsiteY3" fmla="*/ 883459 h 3627920"/>
              <a:gd name="connsiteX4" fmla="*/ 3884648 w 6372051"/>
              <a:gd name="connsiteY4" fmla="*/ 739810 h 3627920"/>
              <a:gd name="connsiteX5" fmla="*/ 2357427 w 6372051"/>
              <a:gd name="connsiteY5" fmla="*/ 36684 h 3627920"/>
              <a:gd name="connsiteX6" fmla="*/ 1314078 w 6372051"/>
              <a:gd name="connsiteY6" fmla="*/ 1352210 h 3627920"/>
              <a:gd name="connsiteX7" fmla="*/ 1314078 w 6372051"/>
              <a:gd name="connsiteY7" fmla="*/ 1367331 h 3627920"/>
              <a:gd name="connsiteX8" fmla="*/ 225366 w 6372051"/>
              <a:gd name="connsiteY8" fmla="*/ 1805840 h 3627920"/>
              <a:gd name="connsiteX9" fmla="*/ 104398 w 6372051"/>
              <a:gd name="connsiteY9" fmla="*/ 2970157 h 3627920"/>
              <a:gd name="connsiteX10" fmla="*/ 1079703 w 6372051"/>
              <a:gd name="connsiteY10" fmla="*/ 3620360 h 3627920"/>
              <a:gd name="connsiteX11" fmla="*/ 1079703 w 6372051"/>
              <a:gd name="connsiteY11" fmla="*/ 3627921 h 3627920"/>
              <a:gd name="connsiteX12" fmla="*/ 5464792 w 6372051"/>
              <a:gd name="connsiteY12" fmla="*/ 3627921 h 3627920"/>
              <a:gd name="connsiteX13" fmla="*/ 6372052 w 6372051"/>
              <a:gd name="connsiteY13" fmla="*/ 2720661 h 3627920"/>
              <a:gd name="connsiteX14" fmla="*/ 5472353 w 6372051"/>
              <a:gd name="connsiteY14" fmla="*/ 1805840 h 362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2051" h="3627920">
                <a:moveTo>
                  <a:pt x="5472353" y="1805840"/>
                </a:moveTo>
                <a:cubicBezTo>
                  <a:pt x="5449671" y="1805840"/>
                  <a:pt x="5419429" y="1805840"/>
                  <a:pt x="5396748" y="1805840"/>
                </a:cubicBezTo>
                <a:cubicBezTo>
                  <a:pt x="5396748" y="1805840"/>
                  <a:pt x="5396748" y="1805840"/>
                  <a:pt x="5396748" y="1805840"/>
                </a:cubicBezTo>
                <a:cubicBezTo>
                  <a:pt x="5396748" y="1435376"/>
                  <a:pt x="5215296" y="1095153"/>
                  <a:pt x="4920436" y="883459"/>
                </a:cubicBezTo>
                <a:cubicBezTo>
                  <a:pt x="4618017" y="671766"/>
                  <a:pt x="4232431" y="618842"/>
                  <a:pt x="3884648" y="739810"/>
                </a:cubicBezTo>
                <a:cubicBezTo>
                  <a:pt x="3597349" y="180333"/>
                  <a:pt x="2962267" y="-106966"/>
                  <a:pt x="2357427" y="36684"/>
                </a:cubicBezTo>
                <a:cubicBezTo>
                  <a:pt x="1752587" y="180333"/>
                  <a:pt x="1314078" y="724689"/>
                  <a:pt x="1314078" y="1352210"/>
                </a:cubicBezTo>
                <a:cubicBezTo>
                  <a:pt x="1314078" y="1352210"/>
                  <a:pt x="1314078" y="1359771"/>
                  <a:pt x="1314078" y="1367331"/>
                </a:cubicBezTo>
                <a:cubicBezTo>
                  <a:pt x="898251" y="1299287"/>
                  <a:pt x="482423" y="1473178"/>
                  <a:pt x="225366" y="1805840"/>
                </a:cubicBezTo>
                <a:cubicBezTo>
                  <a:pt x="-24130" y="2146063"/>
                  <a:pt x="-69493" y="2592132"/>
                  <a:pt x="104398" y="2970157"/>
                </a:cubicBezTo>
                <a:cubicBezTo>
                  <a:pt x="285850" y="3348182"/>
                  <a:pt x="663875" y="3597679"/>
                  <a:pt x="1079703" y="3620360"/>
                </a:cubicBezTo>
                <a:lnTo>
                  <a:pt x="1079703" y="3627921"/>
                </a:lnTo>
                <a:lnTo>
                  <a:pt x="5464792" y="3627921"/>
                </a:lnTo>
                <a:cubicBezTo>
                  <a:pt x="5963785" y="3627921"/>
                  <a:pt x="6372052" y="3219654"/>
                  <a:pt x="6372052" y="2720661"/>
                </a:cubicBezTo>
                <a:cubicBezTo>
                  <a:pt x="6372052" y="2221668"/>
                  <a:pt x="5971346" y="1805840"/>
                  <a:pt x="5472353" y="180584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756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7853C2-7611-40D8-71A7-49CBEB21DD52}"/>
              </a:ext>
            </a:extLst>
          </p:cNvPr>
          <p:cNvGrpSpPr/>
          <p:nvPr/>
        </p:nvGrpSpPr>
        <p:grpSpPr>
          <a:xfrm>
            <a:off x="-2" y="4925178"/>
            <a:ext cx="3431666" cy="1789932"/>
            <a:chOff x="12924" y="5155973"/>
            <a:chExt cx="3397521" cy="1667593"/>
          </a:xfrm>
          <a:noFill/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65857628-5D69-BBD7-1C3A-E760B3617C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5" r="9067"/>
            <a:stretch/>
          </p:blipFill>
          <p:spPr>
            <a:xfrm>
              <a:off x="12924" y="5155973"/>
              <a:ext cx="2437651" cy="1659849"/>
            </a:xfrm>
            <a:prstGeom prst="rect">
              <a:avLst/>
            </a:prstGeom>
            <a:grpFill/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8202D040-2BA4-3ABD-FB9F-31B13AD71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66"/>
            <a:stretch/>
          </p:blipFill>
          <p:spPr>
            <a:xfrm>
              <a:off x="699247" y="5163717"/>
              <a:ext cx="2711198" cy="1659849"/>
            </a:xfrm>
            <a:prstGeom prst="rect">
              <a:avLst/>
            </a:prstGeom>
            <a:grpFill/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346AE13-88B4-4F09-7AE4-87247EBF1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75" y="4086601"/>
            <a:ext cx="801147" cy="8513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62E1D36-E33E-5CEC-9C85-EC9E59F478EC}"/>
              </a:ext>
            </a:extLst>
          </p:cNvPr>
          <p:cNvGrpSpPr/>
          <p:nvPr/>
        </p:nvGrpSpPr>
        <p:grpSpPr>
          <a:xfrm>
            <a:off x="1960530" y="3212376"/>
            <a:ext cx="2609559" cy="2774431"/>
            <a:chOff x="1960530" y="3110776"/>
            <a:chExt cx="2609559" cy="277443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FFD502B-717B-1350-8E32-FC3D74250564}"/>
                </a:ext>
              </a:extLst>
            </p:cNvPr>
            <p:cNvGrpSpPr/>
            <p:nvPr/>
          </p:nvGrpSpPr>
          <p:grpSpPr>
            <a:xfrm>
              <a:off x="3038263" y="4105305"/>
              <a:ext cx="1171533" cy="851365"/>
              <a:chOff x="3563471" y="2722174"/>
              <a:chExt cx="2205316" cy="1553991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A62A5ACD-3BEC-EF88-28B0-08C05B19477B}"/>
                  </a:ext>
                </a:extLst>
              </p:cNvPr>
              <p:cNvGrpSpPr/>
              <p:nvPr/>
            </p:nvGrpSpPr>
            <p:grpSpPr>
              <a:xfrm>
                <a:off x="3943752" y="2878639"/>
                <a:ext cx="1444754" cy="1241060"/>
                <a:chOff x="2662521" y="1266812"/>
                <a:chExt cx="3503919" cy="3026729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E10ACB4F-41A8-E058-A55D-714D9CD2E1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848" t="7079" r="38601" b="6040"/>
                <a:stretch/>
              </p:blipFill>
              <p:spPr>
                <a:xfrm rot="16200000">
                  <a:off x="3651580" y="1849121"/>
                  <a:ext cx="1455361" cy="3433480"/>
                </a:xfrm>
                <a:prstGeom prst="rect">
                  <a:avLst/>
                </a:prstGeom>
              </p:spPr>
            </p:pic>
            <p:pic>
              <p:nvPicPr>
                <p:cNvPr id="73" name="Graphic 72" descr="Radio microphone">
                  <a:extLst>
                    <a:ext uri="{FF2B5EF4-FFF2-40B4-BE49-F238E27FC236}">
                      <a16:creationId xmlns:a16="http://schemas.microsoft.com/office/drawing/2014/main" id="{34F78025-5892-CEC5-1461-994A9728F1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0435" y="1266812"/>
                  <a:ext cx="1455362" cy="1455362"/>
                </a:xfrm>
                <a:prstGeom prst="rect">
                  <a:avLst/>
                </a:prstGeom>
              </p:spPr>
            </p:pic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DB43DBB8-A2AD-EFCE-BB69-74F094E9C2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331" t="10399" r="24390" b="11337"/>
                <a:stretch/>
              </p:blipFill>
              <p:spPr>
                <a:xfrm>
                  <a:off x="4718702" y="1266812"/>
                  <a:ext cx="1447738" cy="1455361"/>
                </a:xfrm>
                <a:prstGeom prst="rect">
                  <a:avLst/>
                </a:prstGeom>
              </p:spPr>
            </p:pic>
          </p:grp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91D3F7D7-6937-4D01-71A7-3DCE4097349D}"/>
                  </a:ext>
                </a:extLst>
              </p:cNvPr>
              <p:cNvSpPr/>
              <p:nvPr/>
            </p:nvSpPr>
            <p:spPr>
              <a:xfrm>
                <a:off x="3563471" y="2722174"/>
                <a:ext cx="2205316" cy="1553991"/>
              </a:xfrm>
              <a:prstGeom prst="roundRect">
                <a:avLst/>
              </a:prstGeom>
              <a:noFill/>
              <a:ln w="38100">
                <a:solidFill>
                  <a:srgbClr val="06724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35A130F-1844-EA74-E50D-C9768FA1BF40}"/>
                </a:ext>
              </a:extLst>
            </p:cNvPr>
            <p:cNvGrpSpPr/>
            <p:nvPr/>
          </p:nvGrpSpPr>
          <p:grpSpPr>
            <a:xfrm>
              <a:off x="1960530" y="4191026"/>
              <a:ext cx="2143843" cy="1694181"/>
              <a:chOff x="1410511" y="4343042"/>
              <a:chExt cx="2410919" cy="1792858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9935DE4-ADAF-BA6E-E3EB-06BFC4010F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10511" y="4343042"/>
                <a:ext cx="1211995" cy="17928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BAC0FF4-9522-2A46-CDDB-AF8D6F1A17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10511" y="5169664"/>
                <a:ext cx="2410919" cy="9662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5A3D9A-55D5-0FA9-5BE8-5235E11D1F54}"/>
                </a:ext>
              </a:extLst>
            </p:cNvPr>
            <p:cNvSpPr txBox="1"/>
            <p:nvPr/>
          </p:nvSpPr>
          <p:spPr>
            <a:xfrm>
              <a:off x="3032452" y="3110776"/>
              <a:ext cx="1537637" cy="82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tiRA device: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RP Pico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PDM microphone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RFM96 TxRx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16DAEAE-8ABB-B64B-0F84-C43800427A05}"/>
              </a:ext>
            </a:extLst>
          </p:cNvPr>
          <p:cNvGrpSpPr/>
          <p:nvPr/>
        </p:nvGrpSpPr>
        <p:grpSpPr>
          <a:xfrm>
            <a:off x="1522017" y="4136156"/>
            <a:ext cx="1230639" cy="768838"/>
            <a:chOff x="1522017" y="4034556"/>
            <a:chExt cx="1230639" cy="768838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75695045-F0FD-CE44-42EA-0055BB19E109}"/>
                </a:ext>
              </a:extLst>
            </p:cNvPr>
            <p:cNvSpPr/>
            <p:nvPr/>
          </p:nvSpPr>
          <p:spPr>
            <a:xfrm>
              <a:off x="1612546" y="4517958"/>
              <a:ext cx="1140110" cy="432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B16C8D9-806D-CE33-C8B6-6724319E1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017" y="4264857"/>
              <a:ext cx="1011127" cy="53853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25E1A41-A777-7235-24D8-388D858B0142}"/>
                </a:ext>
              </a:extLst>
            </p:cNvPr>
            <p:cNvSpPr txBox="1"/>
            <p:nvPr/>
          </p:nvSpPr>
          <p:spPr>
            <a:xfrm>
              <a:off x="1807200" y="4034556"/>
              <a:ext cx="844157" cy="26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Bird Sound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370784B-E64A-0872-93BD-0A1BAA664A45}"/>
              </a:ext>
            </a:extLst>
          </p:cNvPr>
          <p:cNvGrpSpPr/>
          <p:nvPr/>
        </p:nvGrpSpPr>
        <p:grpSpPr>
          <a:xfrm>
            <a:off x="8295568" y="3325557"/>
            <a:ext cx="2144862" cy="3383212"/>
            <a:chOff x="8295568" y="3223957"/>
            <a:chExt cx="2144862" cy="3383212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70195D0-493D-5D1C-D0D1-456CB998F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5568" y="4891175"/>
              <a:ext cx="2144862" cy="1318322"/>
            </a:xfrm>
            <a:prstGeom prst="rect">
              <a:avLst/>
            </a:prstGeom>
          </p:spPr>
        </p:pic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34D2EC9-756B-B558-20AC-70EB43EBC5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54151" y="3223957"/>
              <a:ext cx="638801" cy="17079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FD7C5E-20E7-2F61-984C-CE64E1D8C9AE}"/>
                </a:ext>
              </a:extLst>
            </p:cNvPr>
            <p:cNvCxnSpPr>
              <a:cxnSpLocks/>
            </p:cNvCxnSpPr>
            <p:nvPr/>
          </p:nvCxnSpPr>
          <p:spPr>
            <a:xfrm>
              <a:off x="9543047" y="3223957"/>
              <a:ext cx="605364" cy="16672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CED2D37-AFFD-AFE5-1237-3A60B217D280}"/>
                </a:ext>
              </a:extLst>
            </p:cNvPr>
            <p:cNvSpPr txBox="1"/>
            <p:nvPr/>
          </p:nvSpPr>
          <p:spPr>
            <a:xfrm>
              <a:off x="8894887" y="6309849"/>
              <a:ext cx="1132536" cy="297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Dashboard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D0DA621-3F19-5489-1458-E8C56AAAF8ED}"/>
              </a:ext>
            </a:extLst>
          </p:cNvPr>
          <p:cNvSpPr txBox="1"/>
          <p:nvPr/>
        </p:nvSpPr>
        <p:spPr>
          <a:xfrm>
            <a:off x="3415457" y="6330682"/>
            <a:ext cx="990739" cy="29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Ecosystem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5EBD85-344A-24E7-5065-65A6A1CD5320}"/>
              </a:ext>
            </a:extLst>
          </p:cNvPr>
          <p:cNvSpPr txBox="1"/>
          <p:nvPr/>
        </p:nvSpPr>
        <p:spPr>
          <a:xfrm>
            <a:off x="1046407" y="4058432"/>
            <a:ext cx="648241" cy="26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Bird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1E31DD-A98B-2A56-32B4-CC52577685CE}"/>
              </a:ext>
            </a:extLst>
          </p:cNvPr>
          <p:cNvGrpSpPr/>
          <p:nvPr/>
        </p:nvGrpSpPr>
        <p:grpSpPr>
          <a:xfrm>
            <a:off x="6307996" y="830065"/>
            <a:ext cx="2329971" cy="2709133"/>
            <a:chOff x="6307996" y="728465"/>
            <a:chExt cx="2329971" cy="2709133"/>
          </a:xfrm>
        </p:grpSpPr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0536ABCF-BD53-C23B-50F4-22B7F5963AC1}"/>
                </a:ext>
              </a:extLst>
            </p:cNvPr>
            <p:cNvSpPr/>
            <p:nvPr/>
          </p:nvSpPr>
          <p:spPr>
            <a:xfrm>
              <a:off x="6415932" y="2242193"/>
              <a:ext cx="1192301" cy="432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7FC72E7-20EE-78E5-59E5-FBF673223340}"/>
                </a:ext>
              </a:extLst>
            </p:cNvPr>
            <p:cNvGrpSpPr/>
            <p:nvPr/>
          </p:nvGrpSpPr>
          <p:grpSpPr>
            <a:xfrm>
              <a:off x="7723816" y="728465"/>
              <a:ext cx="914151" cy="2709133"/>
              <a:chOff x="7849576" y="678805"/>
              <a:chExt cx="1028034" cy="2866926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EE617E68-FB3C-7CD7-EDC9-B412B2A20DEC}"/>
                  </a:ext>
                </a:extLst>
              </p:cNvPr>
              <p:cNvGrpSpPr/>
              <p:nvPr/>
            </p:nvGrpSpPr>
            <p:grpSpPr>
              <a:xfrm>
                <a:off x="7849576" y="678805"/>
                <a:ext cx="1020112" cy="2866926"/>
                <a:chOff x="7764478" y="141819"/>
                <a:chExt cx="1020112" cy="2866926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6C2D385B-E324-FFBE-1116-70C5EF0C6C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899" t="17315" r="21918"/>
                <a:stretch/>
              </p:blipFill>
              <p:spPr>
                <a:xfrm>
                  <a:off x="7902195" y="1310333"/>
                  <a:ext cx="778070" cy="647254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26FA5158-5EA3-9550-420C-C407E1E20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53047" y="2140269"/>
                  <a:ext cx="449357" cy="449357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F159C92F-ADCD-2F4B-E73D-92622B0DE4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25975" y="532208"/>
                  <a:ext cx="730510" cy="452003"/>
                </a:xfrm>
                <a:prstGeom prst="rect">
                  <a:avLst/>
                </a:prstGeom>
              </p:spPr>
            </p:pic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5D2A68E7-94EC-A612-D4D5-FCD98AFA23E1}"/>
                    </a:ext>
                  </a:extLst>
                </p:cNvPr>
                <p:cNvSpPr/>
                <p:nvPr/>
              </p:nvSpPr>
              <p:spPr>
                <a:xfrm>
                  <a:off x="7764478" y="141819"/>
                  <a:ext cx="1020112" cy="2866926"/>
                </a:xfrm>
                <a:prstGeom prst="roundRect">
                  <a:avLst/>
                </a:prstGeom>
                <a:noFill/>
                <a:ln w="28575">
                  <a:solidFill>
                    <a:srgbClr val="06724C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05A407A-BF32-AB5C-AA79-BBB72FAD4BC2}"/>
                  </a:ext>
                </a:extLst>
              </p:cNvPr>
              <p:cNvSpPr txBox="1"/>
              <p:nvPr/>
            </p:nvSpPr>
            <p:spPr>
              <a:xfrm>
                <a:off x="7902885" y="2336613"/>
                <a:ext cx="86934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/>
                  <a:t>GCP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673AE8F-6B31-485E-12C1-53E7ACB37342}"/>
                  </a:ext>
                </a:extLst>
              </p:cNvPr>
              <p:cNvSpPr txBox="1"/>
              <p:nvPr/>
            </p:nvSpPr>
            <p:spPr>
              <a:xfrm>
                <a:off x="7928147" y="3136012"/>
                <a:ext cx="949463" cy="262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/>
                  <a:t>Azure IoT hub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78FE58-6B52-D7B8-89DA-A415A056DAA9}"/>
                  </a:ext>
                </a:extLst>
              </p:cNvPr>
              <p:cNvSpPr txBox="1"/>
              <p:nvPr/>
            </p:nvSpPr>
            <p:spPr>
              <a:xfrm>
                <a:off x="7882684" y="1526071"/>
                <a:ext cx="86934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/>
                  <a:t>AWS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CC25FF-2F06-573C-FED0-F366DF2D8674}"/>
                </a:ext>
              </a:extLst>
            </p:cNvPr>
            <p:cNvSpPr txBox="1"/>
            <p:nvPr/>
          </p:nvSpPr>
          <p:spPr>
            <a:xfrm>
              <a:off x="6307996" y="2400532"/>
              <a:ext cx="1549637" cy="540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rPr>
                <a:t>"payload": {</a:t>
              </a:r>
            </a:p>
            <a:p>
              <a:r>
                <a:rPr lang="en-US" sz="800" dirty="0">
                  <a:solidFill>
                    <a:srgbClr val="D0CECE"/>
                  </a:solidFill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rPr>
                <a:t>R</a:t>
              </a:r>
              <a:r>
                <a:rPr lang="en-US" sz="800" dirty="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rPr>
                <a:t>   "bird":</a:t>
              </a:r>
              <a:r>
                <a:rPr lang="en-US" sz="800" dirty="0">
                  <a:solidFill>
                    <a:schemeClr val="accent1">
                      <a:lumMod val="75000"/>
                    </a:schemeClr>
                  </a:solidFill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rPr>
                <a:t>“Species“</a:t>
              </a:r>
            </a:p>
            <a:p>
              <a:r>
                <a:rPr lang="en-US" sz="800" dirty="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rPr>
                <a:t>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3C8BFC-DDDE-57B1-5053-4F34EFD6622B}"/>
                </a:ext>
              </a:extLst>
            </p:cNvPr>
            <p:cNvSpPr txBox="1"/>
            <p:nvPr/>
          </p:nvSpPr>
          <p:spPr>
            <a:xfrm>
              <a:off x="6383430" y="1992265"/>
              <a:ext cx="1310946" cy="288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Decoded Payload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C0B76D-99BC-F23D-F0CA-2DEFB7A87BD8}"/>
              </a:ext>
            </a:extLst>
          </p:cNvPr>
          <p:cNvGrpSpPr/>
          <p:nvPr/>
        </p:nvGrpSpPr>
        <p:grpSpPr>
          <a:xfrm>
            <a:off x="4359885" y="2189759"/>
            <a:ext cx="2503651" cy="4304976"/>
            <a:chOff x="4359885" y="2088159"/>
            <a:chExt cx="2503651" cy="430497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A7B9F33-6808-512D-EE28-BA755FCC12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7" r="34585"/>
            <a:stretch/>
          </p:blipFill>
          <p:spPr>
            <a:xfrm>
              <a:off x="5367675" y="4003650"/>
              <a:ext cx="1258869" cy="212520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2D06A60-3D18-CE46-C8E4-673687E2D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2596" y="2088159"/>
              <a:ext cx="655804" cy="536752"/>
            </a:xfrm>
            <a:prstGeom prst="rect">
              <a:avLst/>
            </a:prstGeom>
          </p:spPr>
        </p:pic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DB08D312-F24C-8EA5-06C6-D0D34E89EDEC}"/>
                </a:ext>
              </a:extLst>
            </p:cNvPr>
            <p:cNvSpPr/>
            <p:nvPr/>
          </p:nvSpPr>
          <p:spPr>
            <a:xfrm>
              <a:off x="4359885" y="4501030"/>
              <a:ext cx="1140110" cy="432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D2D6BB66-641F-050E-A2BB-843AB7F5A432}"/>
                </a:ext>
              </a:extLst>
            </p:cNvPr>
            <p:cNvSpPr/>
            <p:nvPr/>
          </p:nvSpPr>
          <p:spPr>
            <a:xfrm rot="16200000" flipV="1">
              <a:off x="5374486" y="3405462"/>
              <a:ext cx="1268407" cy="581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691AEFE-9964-BB03-A95F-224B0D910D90}"/>
                </a:ext>
              </a:extLst>
            </p:cNvPr>
            <p:cNvSpPr txBox="1"/>
            <p:nvPr/>
          </p:nvSpPr>
          <p:spPr>
            <a:xfrm>
              <a:off x="5442507" y="6128851"/>
              <a:ext cx="1421029" cy="26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LoRaWAN gateway</a:t>
              </a:r>
              <a:endParaRPr lang="en-US" sz="1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F240C6-1408-C5D4-204D-61ED9294E9F6}"/>
                </a:ext>
              </a:extLst>
            </p:cNvPr>
            <p:cNvSpPr txBox="1"/>
            <p:nvPr/>
          </p:nvSpPr>
          <p:spPr>
            <a:xfrm rot="16200000">
              <a:off x="5541910" y="3538793"/>
              <a:ext cx="688874" cy="21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Uplink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EBF4709-907F-F205-ED63-6135456F5B59}"/>
                </a:ext>
              </a:extLst>
            </p:cNvPr>
            <p:cNvSpPr txBox="1"/>
            <p:nvPr/>
          </p:nvSpPr>
          <p:spPr>
            <a:xfrm>
              <a:off x="4691447" y="4255142"/>
              <a:ext cx="648241" cy="232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Uplink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664E80A-7991-6F10-DA8B-1853D8A37B6B}"/>
                </a:ext>
              </a:extLst>
            </p:cNvPr>
            <p:cNvSpPr txBox="1"/>
            <p:nvPr/>
          </p:nvSpPr>
          <p:spPr>
            <a:xfrm>
              <a:off x="4511551" y="4530987"/>
              <a:ext cx="948623" cy="26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Byte payload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8858152-1EA1-67C8-6DAC-F238393F023C}"/>
                </a:ext>
              </a:extLst>
            </p:cNvPr>
            <p:cNvSpPr txBox="1"/>
            <p:nvPr/>
          </p:nvSpPr>
          <p:spPr>
            <a:xfrm rot="16200000">
              <a:off x="5637592" y="3430366"/>
              <a:ext cx="1008085" cy="248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Byte payload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7A19383-1F3B-CE66-FB2B-5618493641BB}"/>
              </a:ext>
            </a:extLst>
          </p:cNvPr>
          <p:cNvGrpSpPr/>
          <p:nvPr/>
        </p:nvGrpSpPr>
        <p:grpSpPr>
          <a:xfrm>
            <a:off x="7306316" y="1194993"/>
            <a:ext cx="2888885" cy="2148268"/>
            <a:chOff x="7306316" y="1093393"/>
            <a:chExt cx="2888885" cy="2148268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37D9B29-CAE0-3E13-3529-273BAC5A3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952" y="2869621"/>
              <a:ext cx="350096" cy="372040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F11D880-0129-F14E-A26A-5C1FA58C4C01}"/>
                </a:ext>
              </a:extLst>
            </p:cNvPr>
            <p:cNvGrpSpPr/>
            <p:nvPr/>
          </p:nvGrpSpPr>
          <p:grpSpPr>
            <a:xfrm>
              <a:off x="7306316" y="1194252"/>
              <a:ext cx="1709434" cy="1906171"/>
              <a:chOff x="6947602" y="363080"/>
              <a:chExt cx="2357333" cy="2473587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DD4D9416-1AD1-3DBC-7250-B1F6B9A98193}"/>
                  </a:ext>
                </a:extLst>
              </p:cNvPr>
              <p:cNvGrpSpPr/>
              <p:nvPr/>
            </p:nvGrpSpPr>
            <p:grpSpPr>
              <a:xfrm>
                <a:off x="6947602" y="363080"/>
                <a:ext cx="2357333" cy="2473587"/>
                <a:chOff x="6958407" y="363081"/>
                <a:chExt cx="2357333" cy="2473587"/>
              </a:xfrm>
            </p:grpSpPr>
            <p:sp>
              <p:nvSpPr>
                <p:cNvPr id="62" name="Arc 61">
                  <a:extLst>
                    <a:ext uri="{FF2B5EF4-FFF2-40B4-BE49-F238E27FC236}">
                      <a16:creationId xmlns:a16="http://schemas.microsoft.com/office/drawing/2014/main" id="{9FE6DA97-6788-CB0D-697C-14814CAD61D8}"/>
                    </a:ext>
                  </a:extLst>
                </p:cNvPr>
                <p:cNvSpPr/>
                <p:nvPr/>
              </p:nvSpPr>
              <p:spPr>
                <a:xfrm rot="2828394">
                  <a:off x="6900280" y="421208"/>
                  <a:ext cx="2473587" cy="2357333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lowchart: Connector 62">
                  <a:extLst>
                    <a:ext uri="{FF2B5EF4-FFF2-40B4-BE49-F238E27FC236}">
                      <a16:creationId xmlns:a16="http://schemas.microsoft.com/office/drawing/2014/main" id="{309950C9-142D-0530-1192-20A8A868A450}"/>
                    </a:ext>
                  </a:extLst>
                </p:cNvPr>
                <p:cNvSpPr/>
                <p:nvPr/>
              </p:nvSpPr>
              <p:spPr>
                <a:xfrm>
                  <a:off x="8899586" y="700299"/>
                  <a:ext cx="155317" cy="155317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61" name="Flowchart: Connector 60">
                <a:extLst>
                  <a:ext uri="{FF2B5EF4-FFF2-40B4-BE49-F238E27FC236}">
                    <a16:creationId xmlns:a16="http://schemas.microsoft.com/office/drawing/2014/main" id="{885D4FFF-169A-DC82-BE67-9D659D6A394C}"/>
                  </a:ext>
                </a:extLst>
              </p:cNvPr>
              <p:cNvSpPr/>
              <p:nvPr/>
            </p:nvSpPr>
            <p:spPr>
              <a:xfrm>
                <a:off x="8899586" y="2434920"/>
                <a:ext cx="155317" cy="15531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56938FE-27C7-2A28-163F-F5BF0F6C941E}"/>
                </a:ext>
              </a:extLst>
            </p:cNvPr>
            <p:cNvSpPr txBox="1"/>
            <p:nvPr/>
          </p:nvSpPr>
          <p:spPr>
            <a:xfrm>
              <a:off x="9022862" y="1093393"/>
              <a:ext cx="1172339" cy="270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Database storage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9689333-CCCD-6035-D7E1-4BF248CFA7BB}"/>
                </a:ext>
              </a:extLst>
            </p:cNvPr>
            <p:cNvSpPr txBox="1"/>
            <p:nvPr/>
          </p:nvSpPr>
          <p:spPr>
            <a:xfrm>
              <a:off x="9053879" y="2615959"/>
              <a:ext cx="891030" cy="24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App services</a:t>
              </a:r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77426CE1-6855-57E0-1CE8-23DB8B5AE524}"/>
                </a:ext>
              </a:extLst>
            </p:cNvPr>
            <p:cNvSpPr/>
            <p:nvPr/>
          </p:nvSpPr>
          <p:spPr>
            <a:xfrm>
              <a:off x="9010434" y="2198043"/>
              <a:ext cx="112629" cy="1196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BC48421-BF3C-78CE-86BC-C6B3F4DCF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4699" y="2082780"/>
              <a:ext cx="450161" cy="33687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121163C-4AA0-D376-E7B6-49A0BE6E2918}"/>
                </a:ext>
              </a:extLst>
            </p:cNvPr>
            <p:cNvSpPr txBox="1"/>
            <p:nvPr/>
          </p:nvSpPr>
          <p:spPr>
            <a:xfrm>
              <a:off x="9053130" y="1835014"/>
              <a:ext cx="1069137" cy="24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Endpoint - APIs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345E1A-5FD4-37AB-ABE7-FC4D98C13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708" y="1377705"/>
              <a:ext cx="599009" cy="354381"/>
            </a:xfrm>
            <a:prstGeom prst="rect">
              <a:avLst/>
            </a:prstGeom>
          </p:spPr>
        </p:pic>
      </p:grpSp>
      <p:sp>
        <p:nvSpPr>
          <p:cNvPr id="8" name="Google Shape;109;p2">
            <a:extLst>
              <a:ext uri="{FF2B5EF4-FFF2-40B4-BE49-F238E27FC236}">
                <a16:creationId xmlns:a16="http://schemas.microsoft.com/office/drawing/2014/main" id="{C1ABCD44-7229-673C-8474-6EC75F678672}"/>
              </a:ext>
            </a:extLst>
          </p:cNvPr>
          <p:cNvSpPr txBox="1">
            <a:spLocks/>
          </p:cNvSpPr>
          <p:nvPr/>
        </p:nvSpPr>
        <p:spPr>
          <a:xfrm>
            <a:off x="588642" y="404190"/>
            <a:ext cx="7519772" cy="1702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Raleway"/>
                <a:sym typeface="Raleway"/>
              </a:rPr>
              <a:t>SYSTEM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Raleway"/>
                <a:sym typeface="Raleway"/>
              </a:rPr>
              <a:t>ARCHITECTURE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6F1B66-61EE-043C-AC14-8B30C71C2296}"/>
              </a:ext>
            </a:extLst>
          </p:cNvPr>
          <p:cNvSpPr/>
          <p:nvPr/>
        </p:nvSpPr>
        <p:spPr>
          <a:xfrm>
            <a:off x="0" y="6709323"/>
            <a:ext cx="12192000" cy="1627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8712"/>
              </a:solidFill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AA293840-0F00-C72B-2933-1C4ADCD2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4755" y="6330130"/>
            <a:ext cx="2743200" cy="365125"/>
          </a:xfrm>
        </p:spPr>
        <p:txBody>
          <a:bodyPr/>
          <a:lstStyle/>
          <a:p>
            <a:fld id="{0A1AD949-0216-49D6-8671-49D56381A05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4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F1B66-61EE-043C-AC14-8B30C71C2296}"/>
              </a:ext>
            </a:extLst>
          </p:cNvPr>
          <p:cNvSpPr/>
          <p:nvPr/>
        </p:nvSpPr>
        <p:spPr>
          <a:xfrm>
            <a:off x="0" y="6709323"/>
            <a:ext cx="12192000" cy="1627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8712"/>
              </a:solidFill>
            </a:endParaRPr>
          </a:p>
        </p:txBody>
      </p:sp>
      <p:sp>
        <p:nvSpPr>
          <p:cNvPr id="10" name="Google Shape;109;p2">
            <a:extLst>
              <a:ext uri="{FF2B5EF4-FFF2-40B4-BE49-F238E27FC236}">
                <a16:creationId xmlns:a16="http://schemas.microsoft.com/office/drawing/2014/main" id="{216B11F4-8784-94FC-2628-DEB62BC70F8C}"/>
              </a:ext>
            </a:extLst>
          </p:cNvPr>
          <p:cNvSpPr txBox="1">
            <a:spLocks/>
          </p:cNvSpPr>
          <p:nvPr/>
        </p:nvSpPr>
        <p:spPr>
          <a:xfrm>
            <a:off x="588642" y="404190"/>
            <a:ext cx="75197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Raleway"/>
                <a:sym typeface="Raleway"/>
              </a:rPr>
              <a:t>HARDWARE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E17FF9-8435-81E7-20AA-C58A15B51F82}"/>
              </a:ext>
            </a:extLst>
          </p:cNvPr>
          <p:cNvGrpSpPr/>
          <p:nvPr/>
        </p:nvGrpSpPr>
        <p:grpSpPr>
          <a:xfrm>
            <a:off x="804087" y="1556622"/>
            <a:ext cx="10583825" cy="4897188"/>
            <a:chOff x="1174715" y="1549405"/>
            <a:chExt cx="9983111" cy="444604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95FF7C2-9323-A192-8D42-78C26B9B5E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97" b="7160"/>
            <a:stretch/>
          </p:blipFill>
          <p:spPr>
            <a:xfrm rot="10800000">
              <a:off x="3199289" y="1708510"/>
              <a:ext cx="6021040" cy="4286939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321F781-3AC0-BC4A-5388-7617EE4292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9758" y="2665663"/>
              <a:ext cx="2453827" cy="526535"/>
            </a:xfrm>
            <a:prstGeom prst="line">
              <a:avLst/>
            </a:prstGeom>
            <a:ln w="47625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251CE3-B581-76FF-46B3-83BD0CA52928}"/>
                </a:ext>
              </a:extLst>
            </p:cNvPr>
            <p:cNvSpPr txBox="1"/>
            <p:nvPr/>
          </p:nvSpPr>
          <p:spPr>
            <a:xfrm>
              <a:off x="1174715" y="2286986"/>
              <a:ext cx="1347626" cy="586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Raleway" pitchFamily="2" charset="0"/>
                </a:rPr>
                <a:t>RFM Transceiver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ACB880A-AFAF-11F2-B120-CF2B2D158D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6193" y="3462251"/>
              <a:ext cx="2117988" cy="482119"/>
            </a:xfrm>
            <a:prstGeom prst="line">
              <a:avLst/>
            </a:prstGeom>
            <a:ln w="47625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503B0B-B367-27D1-56CD-3EC1841F5602}"/>
                </a:ext>
              </a:extLst>
            </p:cNvPr>
            <p:cNvSpPr txBox="1"/>
            <p:nvPr/>
          </p:nvSpPr>
          <p:spPr>
            <a:xfrm>
              <a:off x="1447907" y="3276048"/>
              <a:ext cx="985126" cy="335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Raleway" pitchFamily="2" charset="0"/>
                </a:rPr>
                <a:t>RP Pico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23E668C-931D-D11B-DF04-6DA89494DF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64220" y="4434076"/>
              <a:ext cx="3040774" cy="456299"/>
            </a:xfrm>
            <a:prstGeom prst="line">
              <a:avLst/>
            </a:prstGeom>
            <a:ln w="47625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47BA5C8-B468-7008-193B-281480C1E744}"/>
                </a:ext>
              </a:extLst>
            </p:cNvPr>
            <p:cNvSpPr txBox="1"/>
            <p:nvPr/>
          </p:nvSpPr>
          <p:spPr>
            <a:xfrm>
              <a:off x="1650287" y="4641984"/>
              <a:ext cx="1082681" cy="586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Raleway" pitchFamily="2" charset="0"/>
                </a:rPr>
                <a:t>LiPo Battery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7665780-C202-459C-F763-CDED92AA97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1612" y="2812444"/>
              <a:ext cx="4070810" cy="887554"/>
            </a:xfrm>
            <a:prstGeom prst="line">
              <a:avLst/>
            </a:prstGeom>
            <a:ln w="47625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5709774-E0AD-9C5B-8F4C-A117536BF7B5}"/>
                </a:ext>
              </a:extLst>
            </p:cNvPr>
            <p:cNvSpPr txBox="1"/>
            <p:nvPr/>
          </p:nvSpPr>
          <p:spPr>
            <a:xfrm>
              <a:off x="9555398" y="2489392"/>
              <a:ext cx="1602428" cy="586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Raleway" pitchFamily="2" charset="0"/>
                </a:rPr>
                <a:t>PDM MEMS Microphone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35DFBFD-4CEA-B0B6-AC82-D3E99CFEDE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7017" y="3758682"/>
              <a:ext cx="2171339" cy="102842"/>
            </a:xfrm>
            <a:prstGeom prst="line">
              <a:avLst/>
            </a:prstGeom>
            <a:ln w="47625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BABB422-68CA-2EAF-37DA-8F074236C2C6}"/>
                </a:ext>
              </a:extLst>
            </p:cNvPr>
            <p:cNvSpPr txBox="1"/>
            <p:nvPr/>
          </p:nvSpPr>
          <p:spPr>
            <a:xfrm>
              <a:off x="9733796" y="3528648"/>
              <a:ext cx="1150839" cy="586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Raleway" pitchFamily="2" charset="0"/>
                </a:rPr>
                <a:t>Solar Panel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1C332C3-5A3C-8DD9-ED4F-93E15A43A6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9758" y="1756090"/>
              <a:ext cx="2520223" cy="500115"/>
            </a:xfrm>
            <a:prstGeom prst="line">
              <a:avLst/>
            </a:prstGeom>
            <a:ln w="47625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198493-9B4C-EBC0-4B6E-07A5212306EB}"/>
                </a:ext>
              </a:extLst>
            </p:cNvPr>
            <p:cNvSpPr txBox="1"/>
            <p:nvPr/>
          </p:nvSpPr>
          <p:spPr>
            <a:xfrm>
              <a:off x="1422517" y="1549405"/>
              <a:ext cx="1099825" cy="335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Raleway" pitchFamily="2" charset="0"/>
                </a:rPr>
                <a:t>Antenna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B01776-0941-DF42-1D86-FDC06B9406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09808" y="4118458"/>
              <a:ext cx="3312614" cy="543768"/>
            </a:xfrm>
            <a:prstGeom prst="line">
              <a:avLst/>
            </a:prstGeom>
            <a:ln w="47625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B5E0FD4-C649-97C2-6556-926010AA63FF}"/>
                </a:ext>
              </a:extLst>
            </p:cNvPr>
            <p:cNvSpPr txBox="1"/>
            <p:nvPr/>
          </p:nvSpPr>
          <p:spPr>
            <a:xfrm>
              <a:off x="9522422" y="4487700"/>
              <a:ext cx="1328796" cy="335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Raleway" pitchFamily="2" charset="0"/>
                </a:rPr>
                <a:t>Enclosure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D67DF-50EE-474B-EA80-0E41532B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4755" y="6330130"/>
            <a:ext cx="2743200" cy="365125"/>
          </a:xfrm>
        </p:spPr>
        <p:txBody>
          <a:bodyPr/>
          <a:lstStyle/>
          <a:p>
            <a:fld id="{0A1AD949-0216-49D6-8671-49D56381A05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6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F1B66-61EE-043C-AC14-8B30C71C2296}"/>
              </a:ext>
            </a:extLst>
          </p:cNvPr>
          <p:cNvSpPr/>
          <p:nvPr/>
        </p:nvSpPr>
        <p:spPr>
          <a:xfrm>
            <a:off x="0" y="6709323"/>
            <a:ext cx="12192000" cy="1627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8712"/>
              </a:solidFill>
            </a:endParaRPr>
          </a:p>
        </p:txBody>
      </p:sp>
      <p:sp>
        <p:nvSpPr>
          <p:cNvPr id="10" name="Google Shape;109;p2">
            <a:extLst>
              <a:ext uri="{FF2B5EF4-FFF2-40B4-BE49-F238E27FC236}">
                <a16:creationId xmlns:a16="http://schemas.microsoft.com/office/drawing/2014/main" id="{216B11F4-8784-94FC-2628-DEB62BC70F8C}"/>
              </a:ext>
            </a:extLst>
          </p:cNvPr>
          <p:cNvSpPr txBox="1">
            <a:spLocks/>
          </p:cNvSpPr>
          <p:nvPr/>
        </p:nvSpPr>
        <p:spPr>
          <a:xfrm>
            <a:off x="588642" y="404190"/>
            <a:ext cx="75197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Raleway"/>
                <a:sym typeface="Raleway"/>
              </a:rPr>
              <a:t>TESTING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4B8AE2-EAFF-E901-E0D4-A587AECC7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69"/>
          <a:stretch/>
        </p:blipFill>
        <p:spPr bwMode="auto">
          <a:xfrm>
            <a:off x="6218768" y="1955800"/>
            <a:ext cx="5439831" cy="3937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8D88BE-9CBB-6BB4-AD48-E88705987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955800"/>
            <a:ext cx="5198533" cy="3898900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4F47278-3119-2E8F-398A-67F379B5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4755" y="6330130"/>
            <a:ext cx="2743200" cy="365125"/>
          </a:xfrm>
        </p:spPr>
        <p:txBody>
          <a:bodyPr/>
          <a:lstStyle/>
          <a:p>
            <a:fld id="{0A1AD949-0216-49D6-8671-49D56381A05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5DD45FEF07EE4AB03DFD0E9F3381FA" ma:contentTypeVersion="7" ma:contentTypeDescription="Create a new document." ma:contentTypeScope="" ma:versionID="78599f692f6779ecc899178e25ce524a">
  <xsd:schema xmlns:xsd="http://www.w3.org/2001/XMLSchema" xmlns:xs="http://www.w3.org/2001/XMLSchema" xmlns:p="http://schemas.microsoft.com/office/2006/metadata/properties" xmlns:ns3="d268439c-4b0b-484e-acbc-1d5248f930e8" xmlns:ns4="cbd5761e-25a0-474e-ae46-89f224c61cac" targetNamespace="http://schemas.microsoft.com/office/2006/metadata/properties" ma:root="true" ma:fieldsID="b01f999d2711a4d9da04bf1e7372ca89" ns3:_="" ns4:_="">
    <xsd:import namespace="d268439c-4b0b-484e-acbc-1d5248f930e8"/>
    <xsd:import namespace="cbd5761e-25a0-474e-ae46-89f224c61c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8439c-4b0b-484e-acbc-1d5248f93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d5761e-25a0-474e-ae46-89f224c61ca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E2DB9C-F96C-434F-8121-D016B502545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bd5761e-25a0-474e-ae46-89f224c61cac"/>
    <ds:schemaRef ds:uri="http://schemas.microsoft.com/office/2006/documentManagement/types"/>
    <ds:schemaRef ds:uri="http://schemas.microsoft.com/office/infopath/2007/PartnerControls"/>
    <ds:schemaRef ds:uri="d268439c-4b0b-484e-acbc-1d5248f930e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E9107BE-257C-49F4-8D10-66D26BF66E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7CF7C7-7544-497B-86C3-7F66B0959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68439c-4b0b-484e-acbc-1d5248f930e8"/>
    <ds:schemaRef ds:uri="cbd5761e-25a0-474e-ae46-89f224c61c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8218</TotalTime>
  <Words>653</Words>
  <Application>Microsoft Office PowerPoint</Application>
  <PresentationFormat>Widescreen</PresentationFormat>
  <Paragraphs>123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Cascadia Code Light</vt:lpstr>
      <vt:lpstr>Corbel</vt:lpstr>
      <vt:lpstr>Open Sans</vt:lpstr>
      <vt:lpstr>Raleway</vt:lpstr>
      <vt:lpstr>Raleway ExtraBold</vt:lpstr>
      <vt:lpstr>ReLEWAY</vt:lpstr>
      <vt:lpstr>Times New Roman</vt:lpstr>
      <vt:lpstr>Office Theme</vt:lpstr>
      <vt:lpstr>ACOUSTIC MONITORING OF ECOSYSTEMS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Collins Emasi</dc:creator>
  <cp:lastModifiedBy>Collins Emasi</cp:lastModifiedBy>
  <cp:revision>63</cp:revision>
  <dcterms:created xsi:type="dcterms:W3CDTF">2022-03-04T13:34:32Z</dcterms:created>
  <dcterms:modified xsi:type="dcterms:W3CDTF">2022-10-21T03:44:46Z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0x010100C65DD45FEF07EE4AB03DFD0E9F3381FA</vt:lpwstr>
  </property>
</Properties>
</file>