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54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42"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6f9e470d_0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6f9e470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e777887b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e777887b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6e777887b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6e777887b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e777887b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e777887b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6e777887bb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e777887b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6e777887b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6e777887b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6e777887b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6e777887b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6e777887b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6e777887b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6e777887b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6e777887b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6e777887b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6e777887b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6e777887b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6e777887b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6f9e470d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6f9e470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6e777887b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6e777887b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6e777887b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6e777887b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924920" y="2428494"/>
            <a:ext cx="286500" cy="2865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000000"/>
              </a:buClr>
              <a:buSzPts val="990"/>
              <a:buFont typeface="Arial"/>
              <a:buNone/>
            </a:pPr>
            <a:r>
              <a:rPr lang="en" sz="4080"/>
              <a:t>Research Day 2022</a:t>
            </a:r>
            <a:endParaRPr/>
          </a:p>
        </p:txBody>
      </p:sp>
      <p:sp>
        <p:nvSpPr>
          <p:cNvPr id="56" name="Google Shape;56;p1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420"/>
              <a:t>LSTM Autoencoder Anomaly Detection for Time Series Data</a:t>
            </a:r>
            <a:endParaRPr/>
          </a:p>
        </p:txBody>
      </p:sp>
      <p:sp>
        <p:nvSpPr>
          <p:cNvPr id="57" name="Google Shape;57;p13"/>
          <p:cNvSpPr/>
          <p:nvPr/>
        </p:nvSpPr>
        <p:spPr>
          <a:xfrm>
            <a:off x="6456000" y="1088845"/>
            <a:ext cx="1179600" cy="343800"/>
          </a:xfrm>
          <a:prstGeom prst="wedgeRoundRectCallout">
            <a:avLst>
              <a:gd fmla="val -21432" name="adj1"/>
              <a:gd fmla="val 84969" name="adj2"/>
              <a:gd fmla="val 0"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idx="2" type="body"/>
          </p:nvPr>
        </p:nvSpPr>
        <p:spPr>
          <a:xfrm>
            <a:off x="6385850" y="1117495"/>
            <a:ext cx="1179600" cy="286500"/>
          </a:xfrm>
          <a:prstGeom prst="rect">
            <a:avLst/>
          </a:prstGeom>
        </p:spPr>
        <p:txBody>
          <a:bodyPr anchorCtr="0" anchor="ctr" bIns="91425" lIns="91425" spcFirstLastPara="1" rIns="91425" wrap="square" tIns="91425">
            <a:normAutofit fontScale="55000" lnSpcReduction="20000"/>
          </a:bodyPr>
          <a:lstStyle/>
          <a:p>
            <a:pPr indent="0" lvl="0" marL="0" rtl="0" algn="ctr">
              <a:spcBef>
                <a:spcPts val="0"/>
              </a:spcBef>
              <a:spcAft>
                <a:spcPts val="0"/>
              </a:spcAft>
              <a:buNone/>
            </a:pPr>
            <a:r>
              <a:rPr lang="en" sz="1300"/>
              <a:t>anomalies</a:t>
            </a:r>
            <a:endParaRPr sz="1300">
              <a:solidFill>
                <a:schemeClr val="dk1"/>
              </a:solidFill>
            </a:endParaRPr>
          </a:p>
        </p:txBody>
      </p:sp>
      <p:pic>
        <p:nvPicPr>
          <p:cNvPr id="59" name="Google Shape;59;p13"/>
          <p:cNvPicPr preferRelativeResize="0"/>
          <p:nvPr/>
        </p:nvPicPr>
        <p:blipFill>
          <a:blip r:embed="rId3">
            <a:alphaModFix/>
          </a:blip>
          <a:stretch>
            <a:fillRect/>
          </a:stretch>
        </p:blipFill>
        <p:spPr>
          <a:xfrm>
            <a:off x="265500" y="4532525"/>
            <a:ext cx="1306274" cy="401618"/>
          </a:xfrm>
          <a:prstGeom prst="rect">
            <a:avLst/>
          </a:prstGeom>
          <a:noFill/>
          <a:ln>
            <a:noFill/>
          </a:ln>
        </p:spPr>
      </p:pic>
      <p:pic>
        <p:nvPicPr>
          <p:cNvPr id="60" name="Google Shape;60;p13"/>
          <p:cNvPicPr preferRelativeResize="0"/>
          <p:nvPr/>
        </p:nvPicPr>
        <p:blipFill>
          <a:blip r:embed="rId4">
            <a:alphaModFix/>
          </a:blip>
          <a:stretch>
            <a:fillRect/>
          </a:stretch>
        </p:blipFill>
        <p:spPr>
          <a:xfrm>
            <a:off x="1936400" y="4409625"/>
            <a:ext cx="997150" cy="531025"/>
          </a:xfrm>
          <a:prstGeom prst="rect">
            <a:avLst/>
          </a:prstGeom>
          <a:noFill/>
          <a:ln>
            <a:noFill/>
          </a:ln>
        </p:spPr>
      </p:pic>
      <p:pic>
        <p:nvPicPr>
          <p:cNvPr id="61" name="Google Shape;61;p13"/>
          <p:cNvPicPr preferRelativeResize="0"/>
          <p:nvPr/>
        </p:nvPicPr>
        <p:blipFill>
          <a:blip r:embed="rId5">
            <a:alphaModFix/>
          </a:blip>
          <a:stretch>
            <a:fillRect/>
          </a:stretch>
        </p:blipFill>
        <p:spPr>
          <a:xfrm>
            <a:off x="4572000" y="1065850"/>
            <a:ext cx="4263151" cy="3266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ctrTitle"/>
          </p:nvPr>
        </p:nvSpPr>
        <p:spPr>
          <a:xfrm>
            <a:off x="311700" y="419000"/>
            <a:ext cx="3805200" cy="702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1679"/>
              <a:t>STEPS</a:t>
            </a:r>
            <a:endParaRPr b="1" sz="1679"/>
          </a:p>
        </p:txBody>
      </p:sp>
      <p:sp>
        <p:nvSpPr>
          <p:cNvPr id="124" name="Google Shape;124;p22"/>
          <p:cNvSpPr txBox="1"/>
          <p:nvPr>
            <p:ph idx="1" type="subTitle"/>
          </p:nvPr>
        </p:nvSpPr>
        <p:spPr>
          <a:xfrm>
            <a:off x="311700" y="1121000"/>
            <a:ext cx="4157100" cy="32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rgbClr val="FF9900"/>
                </a:solidFill>
                <a:latin typeface="Times New Roman"/>
                <a:ea typeface="Times New Roman"/>
                <a:cs typeface="Times New Roman"/>
                <a:sym typeface="Times New Roman"/>
              </a:rPr>
              <a:t>Step 2:-</a:t>
            </a:r>
            <a:r>
              <a:rPr b="1" lang="en" sz="1400">
                <a:solidFill>
                  <a:srgbClr val="FF9900"/>
                </a:solidFill>
                <a:latin typeface="Times New Roman"/>
                <a:ea typeface="Times New Roman"/>
                <a:cs typeface="Times New Roman"/>
                <a:sym typeface="Times New Roman"/>
              </a:rPr>
              <a:t> Training the Autoencoder</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Create Sequences of the training data in this case a Time_Step = 3</a:t>
            </a:r>
            <a:endParaRPr sz="12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Build a LSTM Autoencoder to train the training data - Define reconstruction LSTM Autoencoder architecture that expects input sequences with 3 time steps and one feature, and outputs a sequence with 3 time steps and one feature.- </a:t>
            </a:r>
            <a:endParaRPr sz="1200">
              <a:solidFill>
                <a:schemeClr val="dk1"/>
              </a:solidFill>
              <a:latin typeface="Times New Roman"/>
              <a:ea typeface="Times New Roman"/>
              <a:cs typeface="Times New Roman"/>
              <a:sym typeface="Times New Roman"/>
            </a:endParaRPr>
          </a:p>
        </p:txBody>
      </p:sp>
      <p:pic>
        <p:nvPicPr>
          <p:cNvPr id="125" name="Google Shape;125;p22"/>
          <p:cNvPicPr preferRelativeResize="0"/>
          <p:nvPr/>
        </p:nvPicPr>
        <p:blipFill>
          <a:blip r:embed="rId3">
            <a:alphaModFix/>
          </a:blip>
          <a:stretch>
            <a:fillRect/>
          </a:stretch>
        </p:blipFill>
        <p:spPr>
          <a:xfrm>
            <a:off x="7418875" y="4443875"/>
            <a:ext cx="1589724" cy="596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ctrTitle"/>
          </p:nvPr>
        </p:nvSpPr>
        <p:spPr>
          <a:xfrm>
            <a:off x="311700" y="419000"/>
            <a:ext cx="3805200" cy="702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1679"/>
              <a:t>STEPS</a:t>
            </a:r>
            <a:endParaRPr b="1" sz="1679"/>
          </a:p>
        </p:txBody>
      </p:sp>
      <p:sp>
        <p:nvSpPr>
          <p:cNvPr id="131" name="Google Shape;131;p23"/>
          <p:cNvSpPr txBox="1"/>
          <p:nvPr>
            <p:ph idx="1" type="subTitle"/>
          </p:nvPr>
        </p:nvSpPr>
        <p:spPr>
          <a:xfrm>
            <a:off x="311700" y="1121000"/>
            <a:ext cx="4157100" cy="32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rgbClr val="FF9900"/>
                </a:solidFill>
                <a:latin typeface="Times New Roman"/>
                <a:ea typeface="Times New Roman"/>
                <a:cs typeface="Times New Roman"/>
                <a:sym typeface="Times New Roman"/>
              </a:rPr>
              <a:t>Step 3:- </a:t>
            </a:r>
            <a:r>
              <a:rPr b="1" lang="en" sz="1400">
                <a:solidFill>
                  <a:srgbClr val="FF9900"/>
                </a:solidFill>
                <a:latin typeface="Times New Roman"/>
                <a:ea typeface="Times New Roman"/>
                <a:cs typeface="Times New Roman"/>
                <a:sym typeface="Times New Roman"/>
              </a:rPr>
              <a:t>Determine Anomalies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Find the Mean Absolute Error(MAE) of the training data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Make maximum MAE loss value of the training data as Reconstruction Error Threshold</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If Reconstruction loss of data point in test &gt; Reconstruction Error Threshold the value will be labelled Anomaly</a:t>
            </a:r>
            <a:endParaRPr sz="1200">
              <a:solidFill>
                <a:schemeClr val="dk1"/>
              </a:solidFill>
              <a:latin typeface="Times New Roman"/>
              <a:ea typeface="Times New Roman"/>
              <a:cs typeface="Times New Roman"/>
              <a:sym typeface="Times New Roman"/>
            </a:endParaRPr>
          </a:p>
        </p:txBody>
      </p:sp>
      <p:pic>
        <p:nvPicPr>
          <p:cNvPr id="132" name="Google Shape;132;p23"/>
          <p:cNvPicPr preferRelativeResize="0"/>
          <p:nvPr/>
        </p:nvPicPr>
        <p:blipFill>
          <a:blip r:embed="rId3">
            <a:alphaModFix/>
          </a:blip>
          <a:stretch>
            <a:fillRect/>
          </a:stretch>
        </p:blipFill>
        <p:spPr>
          <a:xfrm>
            <a:off x="7418875" y="4443875"/>
            <a:ext cx="1589724" cy="596425"/>
          </a:xfrm>
          <a:prstGeom prst="rect">
            <a:avLst/>
          </a:prstGeom>
          <a:noFill/>
          <a:ln>
            <a:noFill/>
          </a:ln>
        </p:spPr>
      </p:pic>
      <p:pic>
        <p:nvPicPr>
          <p:cNvPr id="133" name="Google Shape;133;p23"/>
          <p:cNvPicPr preferRelativeResize="0"/>
          <p:nvPr/>
        </p:nvPicPr>
        <p:blipFill>
          <a:blip r:embed="rId4">
            <a:alphaModFix/>
          </a:blip>
          <a:stretch>
            <a:fillRect/>
          </a:stretch>
        </p:blipFill>
        <p:spPr>
          <a:xfrm>
            <a:off x="4468800" y="1030900"/>
            <a:ext cx="4539801" cy="2906225"/>
          </a:xfrm>
          <a:prstGeom prst="rect">
            <a:avLst/>
          </a:prstGeom>
          <a:noFill/>
          <a:ln>
            <a:noFill/>
          </a:ln>
        </p:spPr>
      </p:pic>
      <p:sp>
        <p:nvSpPr>
          <p:cNvPr id="134" name="Google Shape;134;p23"/>
          <p:cNvSpPr txBox="1"/>
          <p:nvPr/>
        </p:nvSpPr>
        <p:spPr>
          <a:xfrm>
            <a:off x="4468800" y="4123575"/>
            <a:ext cx="291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Reconstruction Loss of test data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ctrTitle"/>
          </p:nvPr>
        </p:nvSpPr>
        <p:spPr>
          <a:xfrm>
            <a:off x="311700" y="419000"/>
            <a:ext cx="3805200" cy="702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1679"/>
              <a:t>STEPS</a:t>
            </a:r>
            <a:endParaRPr b="1" sz="1679"/>
          </a:p>
        </p:txBody>
      </p:sp>
      <p:sp>
        <p:nvSpPr>
          <p:cNvPr id="140" name="Google Shape;140;p24"/>
          <p:cNvSpPr txBox="1"/>
          <p:nvPr>
            <p:ph idx="1" type="subTitle"/>
          </p:nvPr>
        </p:nvSpPr>
        <p:spPr>
          <a:xfrm>
            <a:off x="311700" y="1121000"/>
            <a:ext cx="4157100" cy="59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rgbClr val="FF9900"/>
                </a:solidFill>
                <a:latin typeface="Times New Roman"/>
                <a:ea typeface="Times New Roman"/>
                <a:cs typeface="Times New Roman"/>
                <a:sym typeface="Times New Roman"/>
              </a:rPr>
              <a:t>Step 2:- Determine Anomalies</a:t>
            </a:r>
            <a:endParaRPr sz="1200">
              <a:solidFill>
                <a:schemeClr val="dk1"/>
              </a:solidFill>
              <a:latin typeface="Times New Roman"/>
              <a:ea typeface="Times New Roman"/>
              <a:cs typeface="Times New Roman"/>
              <a:sym typeface="Times New Roman"/>
            </a:endParaRPr>
          </a:p>
        </p:txBody>
      </p:sp>
      <p:pic>
        <p:nvPicPr>
          <p:cNvPr id="141" name="Google Shape;141;p24"/>
          <p:cNvPicPr preferRelativeResize="0"/>
          <p:nvPr/>
        </p:nvPicPr>
        <p:blipFill>
          <a:blip r:embed="rId3">
            <a:alphaModFix/>
          </a:blip>
          <a:stretch>
            <a:fillRect/>
          </a:stretch>
        </p:blipFill>
        <p:spPr>
          <a:xfrm>
            <a:off x="7418875" y="4443875"/>
            <a:ext cx="1589724" cy="596425"/>
          </a:xfrm>
          <a:prstGeom prst="rect">
            <a:avLst/>
          </a:prstGeom>
          <a:noFill/>
          <a:ln>
            <a:noFill/>
          </a:ln>
        </p:spPr>
      </p:pic>
      <p:pic>
        <p:nvPicPr>
          <p:cNvPr id="142" name="Google Shape;142;p24"/>
          <p:cNvPicPr preferRelativeResize="0"/>
          <p:nvPr/>
        </p:nvPicPr>
        <p:blipFill>
          <a:blip r:embed="rId4">
            <a:alphaModFix/>
          </a:blip>
          <a:stretch>
            <a:fillRect/>
          </a:stretch>
        </p:blipFill>
        <p:spPr>
          <a:xfrm>
            <a:off x="311700" y="1639425"/>
            <a:ext cx="6246525" cy="327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4294967295" type="ctrTitle"/>
          </p:nvPr>
        </p:nvSpPr>
        <p:spPr>
          <a:xfrm>
            <a:off x="311700" y="419000"/>
            <a:ext cx="3805200" cy="70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679"/>
              <a:t>STEPS</a:t>
            </a:r>
            <a:endParaRPr b="1" sz="1679"/>
          </a:p>
        </p:txBody>
      </p:sp>
      <p:sp>
        <p:nvSpPr>
          <p:cNvPr id="148" name="Google Shape;148;p25"/>
          <p:cNvSpPr txBox="1"/>
          <p:nvPr>
            <p:ph idx="4294967295" type="subTitle"/>
          </p:nvPr>
        </p:nvSpPr>
        <p:spPr>
          <a:xfrm>
            <a:off x="311700" y="1121000"/>
            <a:ext cx="4157100" cy="32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rgbClr val="FF9900"/>
                </a:solidFill>
                <a:latin typeface="Times New Roman"/>
                <a:ea typeface="Times New Roman"/>
                <a:cs typeface="Times New Roman"/>
                <a:sym typeface="Times New Roman"/>
              </a:rPr>
              <a:t>Step 4:- Performance Metrics</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200">
                <a:solidFill>
                  <a:schemeClr val="dk1"/>
                </a:solidFill>
                <a:latin typeface="Times New Roman"/>
                <a:ea typeface="Times New Roman"/>
                <a:cs typeface="Times New Roman"/>
                <a:sym typeface="Times New Roman"/>
              </a:rPr>
              <a:t>To determine how our model performed we will perform various evaluation metrics such as:</a:t>
            </a:r>
            <a:endParaRPr sz="1200">
              <a:solidFill>
                <a:schemeClr val="dk1"/>
              </a:solidFill>
              <a:latin typeface="Times New Roman"/>
              <a:ea typeface="Times New Roman"/>
              <a:cs typeface="Times New Roman"/>
              <a:sym typeface="Times New Roman"/>
            </a:endParaRPr>
          </a:p>
          <a:p>
            <a:pPr indent="-304800" lvl="0" marL="457200" rtl="0" algn="l">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Accuracy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Precision</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Recall</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F1 Score</a:t>
            </a:r>
            <a:endParaRPr sz="1200">
              <a:solidFill>
                <a:schemeClr val="dk1"/>
              </a:solidFill>
              <a:latin typeface="Times New Roman"/>
              <a:ea typeface="Times New Roman"/>
              <a:cs typeface="Times New Roman"/>
              <a:sym typeface="Times New Roman"/>
            </a:endParaRPr>
          </a:p>
        </p:txBody>
      </p:sp>
      <p:pic>
        <p:nvPicPr>
          <p:cNvPr id="149" name="Google Shape;149;p25"/>
          <p:cNvPicPr preferRelativeResize="0"/>
          <p:nvPr/>
        </p:nvPicPr>
        <p:blipFill>
          <a:blip r:embed="rId3">
            <a:alphaModFix/>
          </a:blip>
          <a:stretch>
            <a:fillRect/>
          </a:stretch>
        </p:blipFill>
        <p:spPr>
          <a:xfrm>
            <a:off x="7418875" y="4443875"/>
            <a:ext cx="1589724" cy="596425"/>
          </a:xfrm>
          <a:prstGeom prst="rect">
            <a:avLst/>
          </a:prstGeom>
          <a:noFill/>
          <a:ln>
            <a:noFill/>
          </a:ln>
        </p:spPr>
      </p:pic>
      <p:pic>
        <p:nvPicPr>
          <p:cNvPr id="150" name="Google Shape;150;p25"/>
          <p:cNvPicPr preferRelativeResize="0"/>
          <p:nvPr/>
        </p:nvPicPr>
        <p:blipFill>
          <a:blip r:embed="rId4">
            <a:alphaModFix/>
          </a:blip>
          <a:stretch>
            <a:fillRect/>
          </a:stretch>
        </p:blipFill>
        <p:spPr>
          <a:xfrm>
            <a:off x="4572000" y="1298725"/>
            <a:ext cx="4370401" cy="2845550"/>
          </a:xfrm>
          <a:prstGeom prst="rect">
            <a:avLst/>
          </a:prstGeom>
          <a:noFill/>
          <a:ln>
            <a:noFill/>
          </a:ln>
        </p:spPr>
      </p:pic>
      <p:pic>
        <p:nvPicPr>
          <p:cNvPr id="151" name="Google Shape;151;p25"/>
          <p:cNvPicPr preferRelativeResize="0"/>
          <p:nvPr/>
        </p:nvPicPr>
        <p:blipFill>
          <a:blip r:embed="rId5">
            <a:alphaModFix/>
          </a:blip>
          <a:stretch>
            <a:fillRect/>
          </a:stretch>
        </p:blipFill>
        <p:spPr>
          <a:xfrm>
            <a:off x="311700" y="3664075"/>
            <a:ext cx="1656625" cy="1293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nvSpPr>
        <p:spPr>
          <a:xfrm>
            <a:off x="2806950" y="2340900"/>
            <a:ext cx="353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9900"/>
                </a:solidFill>
              </a:rPr>
              <a:t>THANK YOU FOR LISTENING</a:t>
            </a:r>
            <a:endParaRPr b="1" sz="1800">
              <a:solidFill>
                <a:srgbClr val="FF99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ctrTitle"/>
          </p:nvPr>
        </p:nvSpPr>
        <p:spPr>
          <a:xfrm>
            <a:off x="311700" y="419000"/>
            <a:ext cx="1401300" cy="36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1679"/>
              <a:t>Definitions</a:t>
            </a:r>
            <a:endParaRPr b="1" sz="1679"/>
          </a:p>
        </p:txBody>
      </p:sp>
      <p:sp>
        <p:nvSpPr>
          <p:cNvPr id="67" name="Google Shape;67;p14"/>
          <p:cNvSpPr txBox="1"/>
          <p:nvPr>
            <p:ph idx="1" type="subTitle"/>
          </p:nvPr>
        </p:nvSpPr>
        <p:spPr>
          <a:xfrm>
            <a:off x="311700" y="1034900"/>
            <a:ext cx="8598300" cy="764400"/>
          </a:xfrm>
          <a:prstGeom prst="rect">
            <a:avLst/>
          </a:prstGeom>
        </p:spPr>
        <p:txBody>
          <a:bodyPr anchorCtr="0" anchor="t" bIns="91425" lIns="91425" spcFirstLastPara="1" rIns="91425" wrap="square" tIns="91425">
            <a:normAutofit fontScale="92500" lnSpcReduction="20000"/>
          </a:bodyPr>
          <a:lstStyle/>
          <a:p>
            <a:pPr indent="-299085" lvl="0" marL="457200" rtl="0" algn="l">
              <a:spcBef>
                <a:spcPts val="0"/>
              </a:spcBef>
              <a:spcAft>
                <a:spcPts val="0"/>
              </a:spcAft>
              <a:buSzPct val="100000"/>
              <a:buAutoNum type="arabicPeriod"/>
            </a:pPr>
            <a:r>
              <a:rPr lang="en" sz="1200"/>
              <a:t>Time Series Data:-  It is a sequence of data points collected over an interval of time in this instance collected by IoT sensors which are deployed along River Muringato to capture water level and transmit the data in real time.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68" name="Google Shape;68;p14"/>
          <p:cNvSpPr txBox="1"/>
          <p:nvPr/>
        </p:nvSpPr>
        <p:spPr>
          <a:xfrm>
            <a:off x="6707575" y="3874313"/>
            <a:ext cx="2144400" cy="40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Water Level Sensors</a:t>
            </a:r>
            <a:endParaRPr>
              <a:solidFill>
                <a:schemeClr val="dk1"/>
              </a:solidFill>
            </a:endParaRPr>
          </a:p>
        </p:txBody>
      </p:sp>
      <p:pic>
        <p:nvPicPr>
          <p:cNvPr id="69" name="Google Shape;69;p14"/>
          <p:cNvPicPr preferRelativeResize="0"/>
          <p:nvPr/>
        </p:nvPicPr>
        <p:blipFill>
          <a:blip r:embed="rId3">
            <a:alphaModFix/>
          </a:blip>
          <a:stretch>
            <a:fillRect/>
          </a:stretch>
        </p:blipFill>
        <p:spPr>
          <a:xfrm>
            <a:off x="6707575" y="1799300"/>
            <a:ext cx="2144400" cy="1905649"/>
          </a:xfrm>
          <a:prstGeom prst="rect">
            <a:avLst/>
          </a:prstGeom>
          <a:noFill/>
          <a:ln>
            <a:noFill/>
          </a:ln>
        </p:spPr>
      </p:pic>
      <p:pic>
        <p:nvPicPr>
          <p:cNvPr id="70" name="Google Shape;70;p14"/>
          <p:cNvPicPr preferRelativeResize="0"/>
          <p:nvPr/>
        </p:nvPicPr>
        <p:blipFill>
          <a:blip r:embed="rId4">
            <a:alphaModFix/>
          </a:blip>
          <a:stretch>
            <a:fillRect/>
          </a:stretch>
        </p:blipFill>
        <p:spPr>
          <a:xfrm>
            <a:off x="7492650" y="4443875"/>
            <a:ext cx="1651351" cy="665750"/>
          </a:xfrm>
          <a:prstGeom prst="rect">
            <a:avLst/>
          </a:prstGeom>
          <a:noFill/>
          <a:ln>
            <a:noFill/>
          </a:ln>
        </p:spPr>
      </p:pic>
      <p:pic>
        <p:nvPicPr>
          <p:cNvPr id="71" name="Google Shape;71;p14"/>
          <p:cNvPicPr preferRelativeResize="0"/>
          <p:nvPr/>
        </p:nvPicPr>
        <p:blipFill>
          <a:blip r:embed="rId5">
            <a:alphaModFix/>
          </a:blip>
          <a:stretch>
            <a:fillRect/>
          </a:stretch>
        </p:blipFill>
        <p:spPr>
          <a:xfrm>
            <a:off x="311700" y="1799300"/>
            <a:ext cx="5690916" cy="3039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ctrTitle"/>
          </p:nvPr>
        </p:nvSpPr>
        <p:spPr>
          <a:xfrm>
            <a:off x="311700" y="419000"/>
            <a:ext cx="1401300" cy="36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1679"/>
              <a:t>Definitions</a:t>
            </a:r>
            <a:endParaRPr b="1" sz="1679"/>
          </a:p>
        </p:txBody>
      </p:sp>
      <p:sp>
        <p:nvSpPr>
          <p:cNvPr id="77" name="Google Shape;77;p15"/>
          <p:cNvSpPr txBox="1"/>
          <p:nvPr>
            <p:ph idx="1" type="subTitle"/>
          </p:nvPr>
        </p:nvSpPr>
        <p:spPr>
          <a:xfrm>
            <a:off x="311700" y="1034900"/>
            <a:ext cx="8598300" cy="102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2. Anomaly / Outliers:- </a:t>
            </a:r>
            <a:endParaRPr sz="1200"/>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An anomaly is simply unexpected change of data patterns, or an event that does not conform to the expected data pattern.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As a result, there is a need for automated quality assurance and control (QA/QC) of data, which can be accomplished via anomaly detection at edge level.</a:t>
            </a:r>
            <a:endParaRPr sz="1200"/>
          </a:p>
        </p:txBody>
      </p:sp>
      <p:pic>
        <p:nvPicPr>
          <p:cNvPr id="78" name="Google Shape;78;p15"/>
          <p:cNvPicPr preferRelativeResize="0"/>
          <p:nvPr/>
        </p:nvPicPr>
        <p:blipFill>
          <a:blip r:embed="rId3">
            <a:alphaModFix/>
          </a:blip>
          <a:stretch>
            <a:fillRect/>
          </a:stretch>
        </p:blipFill>
        <p:spPr>
          <a:xfrm>
            <a:off x="7418875" y="4443875"/>
            <a:ext cx="1589724" cy="596425"/>
          </a:xfrm>
          <a:prstGeom prst="rect">
            <a:avLst/>
          </a:prstGeom>
          <a:noFill/>
          <a:ln>
            <a:noFill/>
          </a:ln>
        </p:spPr>
      </p:pic>
      <p:pic>
        <p:nvPicPr>
          <p:cNvPr id="79" name="Google Shape;79;p15"/>
          <p:cNvPicPr preferRelativeResize="0"/>
          <p:nvPr/>
        </p:nvPicPr>
        <p:blipFill>
          <a:blip r:embed="rId4">
            <a:alphaModFix/>
          </a:blip>
          <a:stretch>
            <a:fillRect/>
          </a:stretch>
        </p:blipFill>
        <p:spPr>
          <a:xfrm>
            <a:off x="311700" y="2024150"/>
            <a:ext cx="4491101" cy="2814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ctrTitle"/>
          </p:nvPr>
        </p:nvSpPr>
        <p:spPr>
          <a:xfrm>
            <a:off x="311700" y="419000"/>
            <a:ext cx="3805200" cy="702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1679"/>
              <a:t>Anomaly Detection</a:t>
            </a:r>
            <a:endParaRPr b="1" sz="1679"/>
          </a:p>
        </p:txBody>
      </p:sp>
      <p:sp>
        <p:nvSpPr>
          <p:cNvPr id="85" name="Google Shape;85;p16"/>
          <p:cNvSpPr txBox="1"/>
          <p:nvPr>
            <p:ph idx="1" type="subTitle"/>
          </p:nvPr>
        </p:nvSpPr>
        <p:spPr>
          <a:xfrm>
            <a:off x="311700" y="1034900"/>
            <a:ext cx="8598300" cy="140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UNSUPERVISED DETECTION METHODS </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Statistical methods assume that the data can be modeled from a specific distribution • </a:t>
            </a:r>
            <a:endParaRPr sz="12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rPr lang="en" sz="1200">
                <a:solidFill>
                  <a:srgbClr val="FF9900"/>
                </a:solidFill>
                <a:highlight>
                  <a:schemeClr val="lt1"/>
                </a:highlight>
                <a:latin typeface="Times New Roman"/>
                <a:ea typeface="Times New Roman"/>
                <a:cs typeface="Times New Roman"/>
                <a:sym typeface="Times New Roman"/>
              </a:rPr>
              <a:t>Anomalous if probability is less than threshold</a:t>
            </a:r>
            <a:r>
              <a:rPr lang="en" sz="1200">
                <a:solidFill>
                  <a:schemeClr val="dk1"/>
                </a:solidFill>
                <a:highlight>
                  <a:schemeClr val="lt1"/>
                </a:highlight>
                <a:latin typeface="Times New Roman"/>
                <a:ea typeface="Times New Roman"/>
                <a:cs typeface="Times New Roman"/>
                <a:sym typeface="Times New Roman"/>
              </a:rPr>
              <a:t> </a:t>
            </a:r>
            <a:endParaRPr sz="12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Proximity methods use distance to define anomalies.</a:t>
            </a:r>
            <a:endParaRPr sz="12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rPr lang="en" sz="1200">
                <a:solidFill>
                  <a:srgbClr val="FF9900"/>
                </a:solidFill>
                <a:latin typeface="Times New Roman"/>
                <a:ea typeface="Times New Roman"/>
                <a:cs typeface="Times New Roman"/>
                <a:sym typeface="Times New Roman"/>
              </a:rPr>
              <a:t>Anomalous if distance from centroid greater than threshold </a:t>
            </a:r>
            <a:endParaRPr sz="1200">
              <a:solidFill>
                <a:srgbClr val="FF99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Deviation methods use lower-dimensional embeddings and reconstruction error </a:t>
            </a:r>
            <a:endParaRPr sz="12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rPr lang="en" sz="1200">
                <a:solidFill>
                  <a:srgbClr val="FF9900"/>
                </a:solidFill>
                <a:latin typeface="Times New Roman"/>
                <a:ea typeface="Times New Roman"/>
                <a:cs typeface="Times New Roman"/>
                <a:sym typeface="Times New Roman"/>
              </a:rPr>
              <a:t>Anomalous if reconstruction error is greater than one or standard deviation</a:t>
            </a:r>
            <a:endParaRPr sz="1200">
              <a:solidFill>
                <a:srgbClr val="FF9900"/>
              </a:solidFill>
              <a:latin typeface="Times New Roman"/>
              <a:ea typeface="Times New Roman"/>
              <a:cs typeface="Times New Roman"/>
              <a:sym typeface="Times New Roman"/>
            </a:endParaRPr>
          </a:p>
        </p:txBody>
      </p:sp>
      <p:pic>
        <p:nvPicPr>
          <p:cNvPr id="86" name="Google Shape;86;p16"/>
          <p:cNvPicPr preferRelativeResize="0"/>
          <p:nvPr/>
        </p:nvPicPr>
        <p:blipFill>
          <a:blip r:embed="rId3">
            <a:alphaModFix/>
          </a:blip>
          <a:stretch>
            <a:fillRect/>
          </a:stretch>
        </p:blipFill>
        <p:spPr>
          <a:xfrm>
            <a:off x="7418875" y="4443875"/>
            <a:ext cx="1589724" cy="596425"/>
          </a:xfrm>
          <a:prstGeom prst="rect">
            <a:avLst/>
          </a:prstGeom>
          <a:noFill/>
          <a:ln>
            <a:noFill/>
          </a:ln>
        </p:spPr>
      </p:pic>
      <p:sp>
        <p:nvSpPr>
          <p:cNvPr id="87" name="Google Shape;87;p16"/>
          <p:cNvSpPr txBox="1"/>
          <p:nvPr>
            <p:ph idx="1" type="subTitle"/>
          </p:nvPr>
        </p:nvSpPr>
        <p:spPr>
          <a:xfrm>
            <a:off x="223950" y="2485838"/>
            <a:ext cx="8598300" cy="1775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APPLICATIONS</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Finding anomalies can be useful in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Telecom networks</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Cyber security</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Finance</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Industry, </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IOT</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Healthcare </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Video surveillance</a:t>
            </a:r>
            <a:endParaRPr sz="1200">
              <a:solidFill>
                <a:srgbClr val="FF9900"/>
              </a:solidFill>
              <a:latin typeface="Times New Roman"/>
              <a:ea typeface="Times New Roman"/>
              <a:cs typeface="Times New Roman"/>
              <a:sym typeface="Times New Roman"/>
            </a:endParaRPr>
          </a:p>
          <a:p>
            <a:pPr indent="-304800" lvl="0" marL="457200" rtl="0" algn="l">
              <a:spcBef>
                <a:spcPts val="0"/>
              </a:spcBef>
              <a:spcAft>
                <a:spcPts val="0"/>
              </a:spcAft>
              <a:buClr>
                <a:srgbClr val="FF9900"/>
              </a:buClr>
              <a:buSzPts val="1200"/>
              <a:buFont typeface="Times New Roman"/>
              <a:buAutoNum type="arabicPeriod"/>
            </a:pPr>
            <a:r>
              <a:rPr lang="en" sz="1200">
                <a:solidFill>
                  <a:srgbClr val="FF9900"/>
                </a:solidFill>
                <a:latin typeface="Times New Roman"/>
                <a:ea typeface="Times New Roman"/>
                <a:cs typeface="Times New Roman"/>
                <a:sym typeface="Times New Roman"/>
              </a:rPr>
              <a:t>Robotics. etc</a:t>
            </a:r>
            <a:endParaRPr sz="1200">
              <a:solidFill>
                <a:srgbClr val="FF99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1159575" y="152400"/>
            <a:ext cx="6579608"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1081088" y="146675"/>
            <a:ext cx="6981825" cy="4850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Implementation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ctrTitle"/>
          </p:nvPr>
        </p:nvSpPr>
        <p:spPr>
          <a:xfrm>
            <a:off x="311700" y="419000"/>
            <a:ext cx="3805200" cy="702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1679"/>
              <a:t>LSTM AUTOENCODER</a:t>
            </a:r>
            <a:endParaRPr b="1" sz="1679"/>
          </a:p>
        </p:txBody>
      </p:sp>
      <p:sp>
        <p:nvSpPr>
          <p:cNvPr id="108" name="Google Shape;108;p20"/>
          <p:cNvSpPr txBox="1"/>
          <p:nvPr>
            <p:ph idx="1" type="subTitle"/>
          </p:nvPr>
        </p:nvSpPr>
        <p:spPr>
          <a:xfrm>
            <a:off x="311700" y="1121000"/>
            <a:ext cx="4157100" cy="32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Autoencoders are a form of unsupervised learning and have applications outside of anomaly detection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An autoencoder consists of two parts the encoder and decoder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Encoder is a neural network that maps the input to a (typically) lower-dimensional space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Decoder is a neural network that maps the encoded data back to the input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Anomalies have high reconstruction error</a:t>
            </a:r>
            <a:endParaRPr sz="1200">
              <a:solidFill>
                <a:schemeClr val="dk1"/>
              </a:solidFill>
              <a:latin typeface="Times New Roman"/>
              <a:ea typeface="Times New Roman"/>
              <a:cs typeface="Times New Roman"/>
              <a:sym typeface="Times New Roman"/>
            </a:endParaRPr>
          </a:p>
        </p:txBody>
      </p:sp>
      <p:pic>
        <p:nvPicPr>
          <p:cNvPr id="109" name="Google Shape;109;p20"/>
          <p:cNvPicPr preferRelativeResize="0"/>
          <p:nvPr/>
        </p:nvPicPr>
        <p:blipFill>
          <a:blip r:embed="rId3">
            <a:alphaModFix/>
          </a:blip>
          <a:stretch>
            <a:fillRect/>
          </a:stretch>
        </p:blipFill>
        <p:spPr>
          <a:xfrm>
            <a:off x="7418875" y="4443875"/>
            <a:ext cx="1589724" cy="596425"/>
          </a:xfrm>
          <a:prstGeom prst="rect">
            <a:avLst/>
          </a:prstGeom>
          <a:noFill/>
          <a:ln>
            <a:noFill/>
          </a:ln>
        </p:spPr>
      </p:pic>
      <p:pic>
        <p:nvPicPr>
          <p:cNvPr id="110" name="Google Shape;110;p20"/>
          <p:cNvPicPr preferRelativeResize="0"/>
          <p:nvPr/>
        </p:nvPicPr>
        <p:blipFill>
          <a:blip r:embed="rId4">
            <a:alphaModFix/>
          </a:blip>
          <a:stretch>
            <a:fillRect/>
          </a:stretch>
        </p:blipFill>
        <p:spPr>
          <a:xfrm>
            <a:off x="4436675" y="745175"/>
            <a:ext cx="4571925" cy="3576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ctrTitle"/>
          </p:nvPr>
        </p:nvSpPr>
        <p:spPr>
          <a:xfrm>
            <a:off x="311700" y="419000"/>
            <a:ext cx="3805200" cy="702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1679"/>
              <a:t>STEPS</a:t>
            </a:r>
            <a:endParaRPr b="1" sz="1679"/>
          </a:p>
        </p:txBody>
      </p:sp>
      <p:sp>
        <p:nvSpPr>
          <p:cNvPr id="116" name="Google Shape;116;p21"/>
          <p:cNvSpPr txBox="1"/>
          <p:nvPr>
            <p:ph idx="1" type="subTitle"/>
          </p:nvPr>
        </p:nvSpPr>
        <p:spPr>
          <a:xfrm>
            <a:off x="311700" y="1121000"/>
            <a:ext cx="4157100" cy="320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rgbClr val="FF9900"/>
                </a:solidFill>
                <a:latin typeface="Times New Roman"/>
                <a:ea typeface="Times New Roman"/>
                <a:cs typeface="Times New Roman"/>
                <a:sym typeface="Times New Roman"/>
              </a:rPr>
              <a:t>Step 1:- Data Preparation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Loading the </a:t>
            </a:r>
            <a:r>
              <a:rPr lang="en" sz="1200">
                <a:solidFill>
                  <a:schemeClr val="dk1"/>
                </a:solidFill>
                <a:latin typeface="Times New Roman"/>
                <a:ea typeface="Times New Roman"/>
                <a:cs typeface="Times New Roman"/>
                <a:sym typeface="Times New Roman"/>
              </a:rPr>
              <a:t>time series</a:t>
            </a:r>
            <a:r>
              <a:rPr lang="en" sz="1200">
                <a:solidFill>
                  <a:schemeClr val="dk1"/>
                </a:solidFill>
                <a:latin typeface="Times New Roman"/>
                <a:ea typeface="Times New Roman"/>
                <a:cs typeface="Times New Roman"/>
                <a:sym typeface="Times New Roman"/>
              </a:rPr>
              <a:t> data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Drop any unnecessary columns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Convert time column to data and time</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Visualize the </a:t>
            </a:r>
            <a:r>
              <a:rPr lang="en" sz="1200">
                <a:solidFill>
                  <a:schemeClr val="dk1"/>
                </a:solidFill>
                <a:latin typeface="Times New Roman"/>
                <a:ea typeface="Times New Roman"/>
                <a:cs typeface="Times New Roman"/>
                <a:sym typeface="Times New Roman"/>
              </a:rPr>
              <a:t>time series</a:t>
            </a:r>
            <a:r>
              <a:rPr lang="en" sz="1200">
                <a:solidFill>
                  <a:schemeClr val="dk1"/>
                </a:solidFill>
                <a:latin typeface="Times New Roman"/>
                <a:ea typeface="Times New Roman"/>
                <a:cs typeface="Times New Roman"/>
                <a:sym typeface="Times New Roman"/>
              </a:rPr>
              <a:t> data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Finally split the data into train and test data.</a:t>
            </a:r>
            <a:endParaRPr sz="1200">
              <a:solidFill>
                <a:schemeClr val="dk1"/>
              </a:solidFill>
              <a:latin typeface="Times New Roman"/>
              <a:ea typeface="Times New Roman"/>
              <a:cs typeface="Times New Roman"/>
              <a:sym typeface="Times New Roman"/>
            </a:endParaRPr>
          </a:p>
        </p:txBody>
      </p:sp>
      <p:pic>
        <p:nvPicPr>
          <p:cNvPr id="117" name="Google Shape;117;p21"/>
          <p:cNvPicPr preferRelativeResize="0"/>
          <p:nvPr/>
        </p:nvPicPr>
        <p:blipFill>
          <a:blip r:embed="rId3">
            <a:alphaModFix/>
          </a:blip>
          <a:stretch>
            <a:fillRect/>
          </a:stretch>
        </p:blipFill>
        <p:spPr>
          <a:xfrm>
            <a:off x="7418875" y="4443875"/>
            <a:ext cx="1589724" cy="596425"/>
          </a:xfrm>
          <a:prstGeom prst="rect">
            <a:avLst/>
          </a:prstGeom>
          <a:noFill/>
          <a:ln>
            <a:noFill/>
          </a:ln>
        </p:spPr>
      </p:pic>
      <p:pic>
        <p:nvPicPr>
          <p:cNvPr id="118" name="Google Shape;118;p21"/>
          <p:cNvPicPr preferRelativeResize="0"/>
          <p:nvPr/>
        </p:nvPicPr>
        <p:blipFill>
          <a:blip r:embed="rId4">
            <a:alphaModFix/>
          </a:blip>
          <a:stretch>
            <a:fillRect/>
          </a:stretch>
        </p:blipFill>
        <p:spPr>
          <a:xfrm>
            <a:off x="3811800" y="518175"/>
            <a:ext cx="5196799" cy="380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