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44" r:id="rId1"/>
  </p:sldMasterIdLst>
  <p:notesMasterIdLst>
    <p:notesMasterId r:id="rId14"/>
  </p:notesMasterIdLst>
  <p:sldIdLst>
    <p:sldId id="256" r:id="rId2"/>
    <p:sldId id="264" r:id="rId3"/>
    <p:sldId id="257" r:id="rId4"/>
    <p:sldId id="265" r:id="rId5"/>
    <p:sldId id="258" r:id="rId6"/>
    <p:sldId id="273" r:id="rId7"/>
    <p:sldId id="267" r:id="rId8"/>
    <p:sldId id="266" r:id="rId9"/>
    <p:sldId id="269" r:id="rId10"/>
    <p:sldId id="270" r:id="rId11"/>
    <p:sldId id="271" r:id="rId12"/>
    <p:sldId id="27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977B4A1-7A23-4BE6-88C0-9E475C8B74CA}">
          <p14:sldIdLst>
            <p14:sldId id="256"/>
            <p14:sldId id="264"/>
            <p14:sldId id="257"/>
            <p14:sldId id="265"/>
            <p14:sldId id="258"/>
            <p14:sldId id="273"/>
            <p14:sldId id="267"/>
            <p14:sldId id="266"/>
            <p14:sldId id="269"/>
            <p14:sldId id="270"/>
            <p14:sldId id="271"/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3" autoAdjust="0"/>
    <p:restoredTop sz="94719" autoAdjust="0"/>
  </p:normalViewPr>
  <p:slideViewPr>
    <p:cSldViewPr snapToGrid="0">
      <p:cViewPr varScale="1">
        <p:scale>
          <a:sx n="78" d="100"/>
          <a:sy n="78" d="100"/>
        </p:scale>
        <p:origin x="294" y="96"/>
      </p:cViewPr>
      <p:guideLst/>
    </p:cSldViewPr>
  </p:slideViewPr>
  <p:outlineViewPr>
    <p:cViewPr>
      <p:scale>
        <a:sx n="33" d="100"/>
        <a:sy n="33" d="100"/>
      </p:scale>
      <p:origin x="0" y="-22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D5B76-BF81-4782-8104-DE08E090CDBD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DCA84-9AC5-4DCC-A1E6-C7869E855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77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2.</a:t>
            </a:r>
            <a:r>
              <a:rPr lang="en-US" baseline="0" dirty="0" smtClean="0"/>
              <a:t> </a:t>
            </a:r>
            <a:r>
              <a:rPr lang="en-US" dirty="0" smtClean="0"/>
              <a:t>Over 300 species of plants including mangoes, bananas</a:t>
            </a:r>
            <a:r>
              <a:rPr lang="en-US" baseline="0" dirty="0" smtClean="0"/>
              <a:t>, avocadoes depend on bats for pollination.</a:t>
            </a:r>
          </a:p>
          <a:p>
            <a:r>
              <a:rPr lang="en-US" baseline="0" dirty="0" smtClean="0"/>
              <a:t>4.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In Brazil, a free-tailed bat has been recognized as an important insect management service in cotton farming.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DCA84-9AC5-4DCC-A1E6-C7869E8559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21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Epomophorus labiatus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DCA84-9AC5-4DCC-A1E6-C7869E85591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92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r>
              <a:rPr lang="en-US" baseline="0" dirty="0" smtClean="0"/>
              <a:t> removes small holes i.e. removes sparse 0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DCA84-9AC5-4DCC-A1E6-C7869E85591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65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r>
              <a:rPr lang="en-US" baseline="0" dirty="0" smtClean="0"/>
              <a:t> removes small holes i.e. removes sparse 0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DCA84-9AC5-4DCC-A1E6-C7869E85591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65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DCA84-9AC5-4DCC-A1E6-C7869E85591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94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DE93-4D09-4B0D-B254-C4EA8E536A8E}" type="datetime1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16EA-17B1-4F63-8A12-F02F5D51B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27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D89A-0C99-427C-923F-F94918F77EA5}" type="datetime1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16EA-17B1-4F63-8A12-F02F5D51B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33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CFDE-FF64-45C5-B5CB-C947A58138F3}" type="datetime1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16EA-17B1-4F63-8A12-F02F5D51B8D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9913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BF2F-EB08-4162-990B-02C422AA9410}" type="datetime1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16EA-17B1-4F63-8A12-F02F5D51B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91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2067-D095-44E0-A456-53A41ED79AB8}" type="datetime1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16EA-17B1-4F63-8A12-F02F5D51B8D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6142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ADF1-33C9-46F8-836C-741E1986475B}" type="datetime1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16EA-17B1-4F63-8A12-F02F5D51B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508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665E7-8BD3-4821-889B-408F6849E4DA}" type="datetime1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16EA-17B1-4F63-8A12-F02F5D51B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528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8DD-3962-4EEA-A31A-353A1DFDDA5B}" type="datetime1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16EA-17B1-4F63-8A12-F02F5D51B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1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F4E9-96E9-4257-86C8-63BAC75D26A6}" type="datetime1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16EA-17B1-4F63-8A12-F02F5D51B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94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933A-C895-44F5-8BAB-BE09E0B72239}" type="datetime1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16EA-17B1-4F63-8A12-F02F5D51B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11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FA89-8966-43A3-83AF-6A53F1F6D825}" type="datetime1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DSAI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16EA-17B1-4F63-8A12-F02F5D51B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5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3CCE-E40D-49C0-B8DC-5360E85AA632}" type="datetime1">
              <a:rPr lang="en-US" smtClean="0"/>
              <a:t>10/21/2022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DSAI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16EA-17B1-4F63-8A12-F02F5D51B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69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EF4A5-3C99-4943-B5CE-6FC61827929B}" type="datetime1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DSAI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16EA-17B1-4F63-8A12-F02F5D51B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79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CEC4-4A85-4E12-9172-0DC6CC6D6505}" type="datetime1">
              <a:rPr lang="en-US" smtClean="0"/>
              <a:t>10/21/2022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DSAI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16EA-17B1-4F63-8A12-F02F5D51B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3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2E65-B4DF-4324-A90A-375B65E5E00C}" type="datetime1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DSAI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16EA-17B1-4F63-8A12-F02F5D51B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95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DSAI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16EA-17B1-4F63-8A12-F02F5D51B8D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CED7-F808-4E75-A21B-9C64A7D7D9E7}" type="datetime1">
              <a:rPr lang="en-US" smtClean="0"/>
              <a:t>10/21/2022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71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C951B-27D5-41BB-86A5-9967A9BC0115}" type="datetime1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DSAI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5E816EA-17B1-4F63-8A12-F02F5D51B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4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45" r:id="rId1"/>
    <p:sldLayoutId id="2147484646" r:id="rId2"/>
    <p:sldLayoutId id="2147484647" r:id="rId3"/>
    <p:sldLayoutId id="2147484648" r:id="rId4"/>
    <p:sldLayoutId id="2147484649" r:id="rId5"/>
    <p:sldLayoutId id="2147484650" r:id="rId6"/>
    <p:sldLayoutId id="2147484651" r:id="rId7"/>
    <p:sldLayoutId id="2147484652" r:id="rId8"/>
    <p:sldLayoutId id="2147484653" r:id="rId9"/>
    <p:sldLayoutId id="2147484654" r:id="rId10"/>
    <p:sldLayoutId id="2147484655" r:id="rId11"/>
    <p:sldLayoutId id="2147484656" r:id="rId12"/>
    <p:sldLayoutId id="2147484657" r:id="rId13"/>
    <p:sldLayoutId id="2147484658" r:id="rId14"/>
    <p:sldLayoutId id="2147484659" r:id="rId15"/>
    <p:sldLayoutId id="214748466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9550" y="270456"/>
            <a:ext cx="9659154" cy="2095955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Processing of Bio-acoustics Recordings for Ecosystem Monitoring -a case of bats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3794" y="3197420"/>
            <a:ext cx="6815669" cy="489397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US" sz="6400" b="1" dirty="0"/>
              <a:t>Muhinyia Ndegwa</a:t>
            </a:r>
          </a:p>
          <a:p>
            <a:pPr algn="ctr"/>
            <a:endParaRPr lang="en-US" sz="8000" b="1" dirty="0"/>
          </a:p>
          <a:p>
            <a:pPr algn="ctr"/>
            <a:r>
              <a:rPr lang="en-US" sz="11200" b="1" dirty="0" smtClean="0"/>
              <a:t>Center </a:t>
            </a:r>
            <a:r>
              <a:rPr lang="en-US" sz="11200" b="1" dirty="0"/>
              <a:t>for </a:t>
            </a:r>
            <a:r>
              <a:rPr lang="en-US" sz="11200" b="1" dirty="0" smtClean="0"/>
              <a:t>Data Science </a:t>
            </a:r>
            <a:r>
              <a:rPr lang="en-US" sz="11200" b="1" dirty="0"/>
              <a:t>and </a:t>
            </a:r>
            <a:r>
              <a:rPr lang="en-US" sz="11200" b="1" dirty="0" smtClean="0"/>
              <a:t>Artificial Intelligence(DSAIL</a:t>
            </a:r>
            <a:r>
              <a:rPr lang="en-US" sz="11200" b="1" dirty="0"/>
              <a:t>)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953" y="4933982"/>
            <a:ext cx="3660225" cy="960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8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23" y="862885"/>
            <a:ext cx="8211745" cy="5228821"/>
          </a:xfrm>
        </p:spPr>
      </p:pic>
    </p:spTree>
    <p:extLst>
      <p:ext uri="{BB962C8B-B14F-4D97-AF65-F5344CB8AC3E}">
        <p14:creationId xmlns:p14="http://schemas.microsoft.com/office/powerpoint/2010/main" val="4143257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762" y="1403798"/>
            <a:ext cx="7701567" cy="4340180"/>
          </a:xfrm>
        </p:spPr>
      </p:pic>
    </p:spTree>
    <p:extLst>
      <p:ext uri="{BB962C8B-B14F-4D97-AF65-F5344CB8AC3E}">
        <p14:creationId xmlns:p14="http://schemas.microsoft.com/office/powerpoint/2010/main" val="582805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73" y="1764406"/>
            <a:ext cx="9080818" cy="4663986"/>
          </a:xfrm>
        </p:spPr>
      </p:pic>
    </p:spTree>
    <p:extLst>
      <p:ext uri="{BB962C8B-B14F-4D97-AF65-F5344CB8AC3E}">
        <p14:creationId xmlns:p14="http://schemas.microsoft.com/office/powerpoint/2010/main" val="276377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It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 The structure and functioning of ecosystems are changing at an unprecedented </a:t>
            </a:r>
            <a:r>
              <a:rPr lang="en-US" dirty="0" smtClean="0"/>
              <a:t>rate. </a:t>
            </a:r>
            <a:r>
              <a:rPr lang="en-US" dirty="0"/>
              <a:t>Ecosystem monitoring is critically important to understand </a:t>
            </a:r>
            <a:r>
              <a:rPr lang="en-US" dirty="0" smtClean="0"/>
              <a:t>the </a:t>
            </a:r>
            <a:r>
              <a:rPr lang="en-US" dirty="0"/>
              <a:t>changes in the ecosystem and subsequently inform the best conservational strategies to </a:t>
            </a:r>
            <a:r>
              <a:rPr lang="en-US" dirty="0" smtClean="0"/>
              <a:t>employ.</a:t>
            </a:r>
            <a:r>
              <a:rPr lang="en-US" dirty="0"/>
              <a:t> </a:t>
            </a:r>
          </a:p>
          <a:p>
            <a:r>
              <a:rPr lang="en-US" dirty="0"/>
              <a:t>For successful ecosystem monitoring, it is important to identify and consider bio indicators that respond promptly to parameters under </a:t>
            </a:r>
            <a:r>
              <a:rPr lang="en-US" dirty="0" smtClean="0"/>
              <a:t>consideration. Here we use bats.</a:t>
            </a:r>
          </a:p>
          <a:p>
            <a:r>
              <a:rPr lang="en-US" dirty="0"/>
              <a:t>Monitoring of ecosystems with bats as the ecological indicators is </a:t>
            </a:r>
            <a:r>
              <a:rPr lang="en-US" dirty="0" smtClean="0"/>
              <a:t> </a:t>
            </a:r>
            <a:r>
              <a:rPr lang="en-US" dirty="0"/>
              <a:t>a task involving audio analysis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By deploying recorders in the ecosystem, it is pretty easy to obtain hours of audio recordings. However, the recordings will constitute all manner of sound activities.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 goal is to filter for and localize bat calls from these mixed up recordings.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05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Bats?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Bats as bio-indicators – Bats are sensitive to changes in their habitats. This qualifies them as excellent bio indicators in research.</a:t>
            </a:r>
          </a:p>
          <a:p>
            <a:r>
              <a:rPr lang="en-US" dirty="0" smtClean="0"/>
              <a:t>Bats as pollinators – some bats drink nectar and in the process enhance cross-pollination</a:t>
            </a:r>
          </a:p>
          <a:p>
            <a:r>
              <a:rPr lang="en-US" dirty="0" smtClean="0"/>
              <a:t>Bats as seed dispersal agents – Fruit bats facilitate seed dispersal to a distance of up to 75km from roost sites.   </a:t>
            </a:r>
          </a:p>
          <a:p>
            <a:r>
              <a:rPr lang="en-US" dirty="0" smtClean="0"/>
              <a:t>Bats for pests control – On a typical night, insectivorous bats consume 50-100% their body weight in insects. This insect-heavy diet helps foresters and farmers in pests control.</a:t>
            </a:r>
          </a:p>
          <a:p>
            <a:r>
              <a:rPr lang="en-US" dirty="0" smtClean="0"/>
              <a:t>Scientific Inspiration </a:t>
            </a:r>
            <a:r>
              <a:rPr lang="en-US" dirty="0"/>
              <a:t>-  Bat's unique features such as echolocation trait and membranous wings have inspired technological advances in engineering </a:t>
            </a:r>
            <a:r>
              <a:rPr lang="en-US" dirty="0" smtClean="0"/>
              <a:t>e.g. </a:t>
            </a:r>
            <a:r>
              <a:rPr lang="en-US" dirty="0"/>
              <a:t>Drones fabrication, sonar systems navigation.</a:t>
            </a:r>
            <a:endParaRPr lang="en-US" dirty="0" smtClean="0"/>
          </a:p>
          <a:p>
            <a:r>
              <a:rPr lang="en-US" dirty="0" smtClean="0"/>
              <a:t>Disease Agents – Bats are not without their shortcomings. They have been identified as a major reservoir of zoonotic viruses of various families including SARS-Coronavirus, Rabies virus, Ebola, etc.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24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Bats?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56" y="1930400"/>
            <a:ext cx="2857500" cy="2276163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471" y="1930400"/>
            <a:ext cx="2877999" cy="22761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0868" y="1930399"/>
            <a:ext cx="2628900" cy="22761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4335151"/>
            <a:ext cx="3829050" cy="252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23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Processing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373" y="2768673"/>
            <a:ext cx="10342807" cy="40893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Audio Recordings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input to this pipeline are WAV files obtained by deploying AudioMoth recorders in the ecosystem.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We use the librosa library to load the WAV file into an audio array.</a:t>
            </a:r>
          </a:p>
          <a:p>
            <a:pPr marL="0" indent="0">
              <a:buNone/>
            </a:pPr>
            <a:r>
              <a:rPr lang="en-US" b="1" u="sng" dirty="0"/>
              <a:t>Spectrogram Computation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Very little can be said about a </a:t>
            </a:r>
            <a:r>
              <a:rPr lang="en-US" dirty="0" smtClean="0"/>
              <a:t>signal’s frequency while </a:t>
            </a:r>
            <a:r>
              <a:rPr lang="en-US" dirty="0"/>
              <a:t>in the time domain as it only shows the </a:t>
            </a:r>
            <a:r>
              <a:rPr lang="en-US" dirty="0" smtClean="0"/>
              <a:t>amplitude </a:t>
            </a:r>
            <a:r>
              <a:rPr lang="en-US" dirty="0"/>
              <a:t>as the time varies.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Spectrograms show the array of frequencies of a signal and their variations with time. This makes it possible to analyze the frequency content of a signal with respect to time. Such a signal is said to be in the frequency domain</a:t>
            </a:r>
            <a:r>
              <a:rPr lang="en-US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Transforming a signal from time to frequency domain is through Fast Fourier Transform(FFT).  Short Time Fourier Transform (STFT) which uses a sliding window FFT is used to avoid information loss.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371373" y="1627746"/>
            <a:ext cx="9494166" cy="605307"/>
            <a:chOff x="811369" y="3052293"/>
            <a:chExt cx="9494166" cy="605307"/>
          </a:xfrm>
        </p:grpSpPr>
        <p:sp>
          <p:nvSpPr>
            <p:cNvPr id="6" name="Rectangle 5"/>
            <p:cNvSpPr/>
            <p:nvPr/>
          </p:nvSpPr>
          <p:spPr>
            <a:xfrm>
              <a:off x="811369" y="3052293"/>
              <a:ext cx="1352283" cy="60530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/>
                <a:t>Audio recording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954629" y="3052293"/>
              <a:ext cx="1352283" cy="60530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/>
                <a:t>Audio array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189839" y="3052293"/>
              <a:ext cx="1582304" cy="60530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/>
                <a:t>Compute Spectrogram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302843" y="3052293"/>
              <a:ext cx="1237781" cy="60530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/>
                <a:t>Denoising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9071324" y="3052293"/>
              <a:ext cx="1234211" cy="60530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/>
                <a:t>Detect bat Calls</a:t>
              </a:r>
            </a:p>
          </p:txBody>
        </p:sp>
        <p:cxnSp>
          <p:nvCxnSpPr>
            <p:cNvPr id="12" name="Straight Arrow Connector 11"/>
            <p:cNvCxnSpPr>
              <a:stCxn id="6" idx="3"/>
              <a:endCxn id="7" idx="1"/>
            </p:cNvCxnSpPr>
            <p:nvPr/>
          </p:nvCxnSpPr>
          <p:spPr>
            <a:xfrm>
              <a:off x="2163652" y="3354947"/>
              <a:ext cx="79097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4306913" y="3354945"/>
              <a:ext cx="882925" cy="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8" idx="3"/>
              <a:endCxn id="9" idx="1"/>
            </p:cNvCxnSpPr>
            <p:nvPr/>
          </p:nvCxnSpPr>
          <p:spPr>
            <a:xfrm>
              <a:off x="6772143" y="3354947"/>
              <a:ext cx="5307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3"/>
            </p:cNvCxnSpPr>
            <p:nvPr/>
          </p:nvCxnSpPr>
          <p:spPr>
            <a:xfrm flipV="1">
              <a:off x="8540624" y="3354945"/>
              <a:ext cx="519013" cy="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2540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Stft computation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046" y="1930400"/>
            <a:ext cx="8217244" cy="4522572"/>
          </a:xfrm>
        </p:spPr>
      </p:pic>
    </p:spTree>
    <p:extLst>
      <p:ext uri="{BB962C8B-B14F-4D97-AF65-F5344CB8AC3E}">
        <p14:creationId xmlns:p14="http://schemas.microsoft.com/office/powerpoint/2010/main" val="3723917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302" y="537615"/>
            <a:ext cx="4185623" cy="576262"/>
          </a:xfrm>
        </p:spPr>
        <p:txBody>
          <a:bodyPr/>
          <a:lstStyle/>
          <a:p>
            <a:r>
              <a:rPr lang="en-US" dirty="0" smtClean="0"/>
              <a:t>Audio Signal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33" y="1113877"/>
            <a:ext cx="4303498" cy="3606403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925" y="558668"/>
            <a:ext cx="4185618" cy="576262"/>
          </a:xfrm>
        </p:spPr>
        <p:txBody>
          <a:bodyPr/>
          <a:lstStyle/>
          <a:p>
            <a:r>
              <a:rPr lang="en-US" dirty="0" smtClean="0"/>
              <a:t>The equivalent spectrogram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954" y="1281035"/>
            <a:ext cx="5192754" cy="3439245"/>
          </a:xfrm>
        </p:spPr>
      </p:pic>
    </p:spTree>
    <p:extLst>
      <p:ext uri="{BB962C8B-B14F-4D97-AF65-F5344CB8AC3E}">
        <p14:creationId xmlns:p14="http://schemas.microsoft.com/office/powerpoint/2010/main" val="37098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167" y="775730"/>
            <a:ext cx="10342807" cy="60822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Denoising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To reduce noise in the lower frequency bands, we eliminate </a:t>
            </a:r>
            <a:r>
              <a:rPr lang="en-US" dirty="0"/>
              <a:t>spectrogram pixels that </a:t>
            </a:r>
            <a:r>
              <a:rPr lang="en-US" dirty="0" smtClean="0"/>
              <a:t>are smaller than </a:t>
            </a:r>
            <a:r>
              <a:rPr lang="en-US" dirty="0"/>
              <a:t>some threshold times </a:t>
            </a:r>
            <a:r>
              <a:rPr lang="en-US" dirty="0" smtClean="0"/>
              <a:t>the median. Pixels meeting this criteria are set to 1 and 0 otherwise. The results of this process is a binary mask.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precision,  the mask is subjected to closing (a dilation followed by erosion).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 Dilation adds pixels to the boundaries of objects in an image, while erosion removes pixels on object boundaries</a:t>
            </a:r>
            <a:r>
              <a:rPr lang="en-US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239" y="3314700"/>
            <a:ext cx="5300661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40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167" y="775730"/>
            <a:ext cx="10342807" cy="60822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Calls Detection</a:t>
            </a:r>
          </a:p>
          <a:p>
            <a:pPr marL="0" indent="0">
              <a:buNone/>
            </a:pPr>
            <a:r>
              <a:rPr lang="en-US" dirty="0" smtClean="0"/>
              <a:t>To detect bat’s call activity the algorithm executes the following steps: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Components extraction – the algorithm processes the binary mask and obtains the regions with series of 1s. These corresponds to the regions of interest in the recording.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Elimination of short components – short component are series of 1s whose length does not meet a desired threshold (10ms in this case). Components whose duration is lesser than this threshold are considered to emanate from other sources than bat calls. Components meeting this threshold constitutes a call pulse.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Group close components together – components occurring together comprise a call. The closeness here is defined by inter-pulse duration (500ms).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Elimination of solitary components – components that does not belong to a group are dropped. A call activity cannot contain a single pulse.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826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2098</TotalTime>
  <Words>768</Words>
  <Application>Microsoft Office PowerPoint</Application>
  <PresentationFormat>Widescreen</PresentationFormat>
  <Paragraphs>102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Trebuchet MS</vt:lpstr>
      <vt:lpstr>Wingdings</vt:lpstr>
      <vt:lpstr>Wingdings 3</vt:lpstr>
      <vt:lpstr>Facet</vt:lpstr>
      <vt:lpstr>Processing of Bio-acoustics Recordings for Ecosystem Monitoring -a case of bats</vt:lpstr>
      <vt:lpstr>Why Does It matter?</vt:lpstr>
      <vt:lpstr>Why Bats?</vt:lpstr>
      <vt:lpstr>Why Bats?</vt:lpstr>
      <vt:lpstr>The Processing Pipeline</vt:lpstr>
      <vt:lpstr>Stft computation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Bats Audio Processing</dc:title>
  <dc:creator>BULLZ DAVES</dc:creator>
  <cp:lastModifiedBy>BULLZ DAVES</cp:lastModifiedBy>
  <cp:revision>77</cp:revision>
  <dcterms:created xsi:type="dcterms:W3CDTF">2022-08-12T18:18:03Z</dcterms:created>
  <dcterms:modified xsi:type="dcterms:W3CDTF">2022-10-21T05:39:36Z</dcterms:modified>
</cp:coreProperties>
</file>