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ms-powerpoint.presentation.macroEnabled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76" r:id="rId5"/>
    <p:sldId id="257" r:id="rId6"/>
    <p:sldId id="258" r:id="rId7"/>
    <p:sldId id="281" r:id="rId8"/>
    <p:sldId id="273" r:id="rId9"/>
    <p:sldId id="282" r:id="rId10"/>
    <p:sldId id="272" r:id="rId11"/>
    <p:sldId id="277" r:id="rId12"/>
    <p:sldId id="280" r:id="rId13"/>
    <p:sldId id="261" r:id="rId14"/>
    <p:sldId id="274" r:id="rId15"/>
    <p:sldId id="275" r:id="rId16"/>
    <p:sldId id="266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98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0704" autoAdjust="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7F456E-01A6-4013-ACA5-F5492591A2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4983A3-9B9B-4D61-97C9-B9E239A315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F32FC-4BD9-442A-A8C6-51598C909FE3}" type="datetimeFigureOut">
              <a:rPr lang="en-US" smtClean="0"/>
              <a:t>10/20/2022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ABE74-7A97-4D17-8390-42ADD25C33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C1DBD-1052-425E-BF3C-983304BED5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EFA9E-C190-4F5C-8394-BD5F1CD55C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01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371FA-A98D-41E8-93F4-09945841298A}" type="datetimeFigureOut">
              <a:rPr lang="en-US" smtClean="0"/>
              <a:t>10/20/2022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89C57-55D7-40A4-A101-E74FAC7A09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90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anchor="b">
            <a:noAutofit/>
          </a:bodyPr>
          <a:lstStyle>
            <a:lvl1pPr algn="l">
              <a:defRPr sz="3600" spc="1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26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786F69D-D4FA-4075-A7EC-8D31A184F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590800" cy="1027906"/>
            <a:chOff x="0" y="0"/>
            <a:chExt cx="2590800" cy="102790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6988B2D-0240-4256-8268-4B9FF1E7236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0"/>
              <a:ext cx="259080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8EEAAE1-3D04-41C3-B2D2-B3BEF34C3B2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704850" cy="10279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156CA116-0F6E-4EE9-B34F-03BA07161A7A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838200" y="2111375"/>
            <a:ext cx="10515600" cy="3744913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11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074" y="1507772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2131" y="2584097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8556" y="3660422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22756" y="4736748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6" y="1613528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9" y="2682564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8" y="3755394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80" y="4824430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9143" y="6356350"/>
            <a:ext cx="377598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259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51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368EF4-1233-48C7-8DB5-75844BFCD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238376" cy="3105150"/>
            <a:chOff x="0" y="0"/>
            <a:chExt cx="2238376" cy="310515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63D7850-C2A6-43CE-BBE4-8E81A0A593B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1238250" cy="31051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BAD3E03-2E3B-440C-9105-6F9D33006D6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2238376" cy="2476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8896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4AA03A-263D-4B5F-B05B-7D6923A9A4D3}"/>
              </a:ext>
            </a:extLst>
          </p:cNvPr>
          <p:cNvGrpSpPr/>
          <p:nvPr userDrawn="1"/>
        </p:nvGrpSpPr>
        <p:grpSpPr>
          <a:xfrm>
            <a:off x="0" y="0"/>
            <a:ext cx="4762501" cy="5186363"/>
            <a:chOff x="0" y="0"/>
            <a:chExt cx="4762501" cy="518636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7F08D6-2CA7-4A5A-BE34-07113DCA535D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876300"/>
              <a:ext cx="4762500" cy="1628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768C87F-B9C3-4DFF-8454-F3F52CE4346B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2638425" y="0"/>
              <a:ext cx="2124076" cy="51863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78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1371997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140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500" y="1020445"/>
            <a:ext cx="2895600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0" y="2924175"/>
            <a:ext cx="2895600" cy="251936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124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1EBF9-6826-475B-8079-C1112899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19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726A3-DF54-47D2-8C3A-34FD43A19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63800" y="6356350"/>
            <a:ext cx="3479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D125A-4493-4967-9146-841D0EF3B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A1CF8B-3479-49A3-A30E-2F2ECE962075}"/>
              </a:ext>
            </a:extLst>
          </p:cNvPr>
          <p:cNvGrpSpPr/>
          <p:nvPr userDrawn="1"/>
        </p:nvGrpSpPr>
        <p:grpSpPr>
          <a:xfrm>
            <a:off x="6953250" y="-25401"/>
            <a:ext cx="5238750" cy="6902451"/>
            <a:chOff x="6953250" y="-25401"/>
            <a:chExt cx="5238750" cy="690245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9FBD260-5143-4B12-B9F8-33E48D548909}"/>
                </a:ext>
              </a:extLst>
            </p:cNvPr>
            <p:cNvCxnSpPr/>
            <p:nvPr userDrawn="1"/>
          </p:nvCxnSpPr>
          <p:spPr>
            <a:xfrm>
              <a:off x="9096375" y="1497012"/>
              <a:ext cx="30956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7F08D6-2CA7-4A5A-BE34-07113DCA535D}"/>
                </a:ext>
              </a:extLst>
            </p:cNvPr>
            <p:cNvCxnSpPr/>
            <p:nvPr userDrawn="1"/>
          </p:nvCxnSpPr>
          <p:spPr>
            <a:xfrm flipH="1">
              <a:off x="6953250" y="-25401"/>
              <a:ext cx="3790950" cy="69024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9735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148840"/>
            <a:ext cx="4179570" cy="1715531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1350" y="3962003"/>
            <a:ext cx="4179570" cy="365125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12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111608"/>
            <a:ext cx="10515600" cy="374491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277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2111381"/>
            <a:ext cx="10515600" cy="3744913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680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7724" y="2809875"/>
            <a:ext cx="6696075" cy="1909763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04828DA-5EC5-4A00-9A7B-CD9668EF2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7725" y="5028803"/>
            <a:ext cx="6696074" cy="365125"/>
          </a:xfrm>
        </p:spPr>
        <p:txBody>
          <a:bodyPr anchor="b">
            <a:normAutofit/>
          </a:bodyPr>
          <a:lstStyle>
            <a:lvl1pPr marL="0" indent="0" algn="l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303E9A-96BC-4283-A6E1-5948AEB11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76774" y="6356350"/>
            <a:ext cx="169545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A19C49-052B-4D3E-B227-1D787463C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3699" y="6356350"/>
            <a:ext cx="2543175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E724A-95F0-41B6-A77E-EDD067272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8350" y="6356350"/>
            <a:ext cx="1695450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065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28568" y="5084524"/>
            <a:ext cx="2317707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1" y="5464114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578300" y="5084524"/>
            <a:ext cx="233081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3" y="5478796"/>
            <a:ext cx="1855949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1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068964" y="5084524"/>
            <a:ext cx="2317707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7" y="5478796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488845" y="5084524"/>
            <a:ext cx="231770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4"/>
            <a:ext cx="184551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C911F2-9041-416A-B83C-F23B354E0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334250" y="0"/>
            <a:ext cx="4857750" cy="1724025"/>
            <a:chOff x="7334250" y="0"/>
            <a:chExt cx="4857750" cy="172402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E4B72DA-52CB-4D39-A342-8857B4D959B2}"/>
                </a:ext>
              </a:extLst>
            </p:cNvPr>
            <p:cNvCxnSpPr/>
            <p:nvPr userDrawn="1"/>
          </p:nvCxnSpPr>
          <p:spPr>
            <a:xfrm flipH="1" flipV="1">
              <a:off x="7334250" y="0"/>
              <a:ext cx="485775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1D9BCDA-DFB7-41A4-A7C7-CEE86CEDCB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150" y="0"/>
              <a:ext cx="704850" cy="17240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1227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8 Peo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7AAB93-862D-455E-9E73-3D0DAEFDE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73953"/>
            <a:ext cx="12192000" cy="5621336"/>
            <a:chOff x="0" y="473953"/>
            <a:chExt cx="12192000" cy="5621336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0DFD584-E5CF-41EF-B51E-679CE22DD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473953"/>
              <a:ext cx="2057400" cy="1647825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5C02DDF-25A6-42C7-9525-F279CE2095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049000" y="5180889"/>
              <a:ext cx="1143000" cy="9144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500168" y="3809747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49262" y="3809747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1938DB4D-239F-4E8E-8802-0470B013118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65558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8355" y="3654378"/>
            <a:ext cx="2105135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095999" y="3809747"/>
            <a:ext cx="2299855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4480" y="3809747"/>
            <a:ext cx="184412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500168" y="5668583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849262" y="5668583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E029C5CA-EDDA-4BF9-9051-8B09E98EE1E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65558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339926" y="5668583"/>
            <a:ext cx="1813474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744480" y="5668583"/>
            <a:ext cx="184412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1206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0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66" r:id="rId5"/>
    <p:sldLayoutId id="2147483667" r:id="rId6"/>
    <p:sldLayoutId id="2147483654" r:id="rId7"/>
    <p:sldLayoutId id="2147483663" r:id="rId8"/>
    <p:sldLayoutId id="2147483662" r:id="rId9"/>
    <p:sldLayoutId id="2147483668" r:id="rId10"/>
    <p:sldLayoutId id="2147483652" r:id="rId11"/>
    <p:sldLayoutId id="2147483653" r:id="rId12"/>
    <p:sldLayoutId id="2147483660" r:id="rId13"/>
    <p:sldLayoutId id="2147483664" r:id="rId14"/>
    <p:sldLayoutId id="214748366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232F9-FD00-464A-9F17-619C91AEF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109" y="3295673"/>
            <a:ext cx="7467123" cy="2005280"/>
          </a:xfrm>
        </p:spPr>
        <p:txBody>
          <a:bodyPr>
            <a:normAutofit/>
          </a:bodyPr>
          <a:lstStyle/>
          <a:p>
            <a:r>
              <a:rPr lang="en-US" sz="2000" dirty="0"/>
              <a:t>By: 	Dr. </a:t>
            </a:r>
            <a:r>
              <a:rPr lang="en-US" sz="2000" dirty="0" err="1"/>
              <a:t>Ciira</a:t>
            </a:r>
            <a:r>
              <a:rPr lang="en-US" sz="2000" dirty="0"/>
              <a:t> </a:t>
            </a:r>
            <a:r>
              <a:rPr lang="en-US" sz="2000" dirty="0" err="1"/>
              <a:t>Maina</a:t>
            </a:r>
            <a:endParaRPr lang="en-US" sz="2000" dirty="0"/>
          </a:p>
          <a:p>
            <a:r>
              <a:rPr lang="en-US" sz="2000" dirty="0"/>
              <a:t>	Dr. </a:t>
            </a:r>
            <a:r>
              <a:rPr lang="en-US" sz="2000" dirty="0" err="1"/>
              <a:t>Wanjema</a:t>
            </a:r>
            <a:endParaRPr lang="en-US" sz="2000" dirty="0"/>
          </a:p>
          <a:p>
            <a:r>
              <a:rPr lang="en-US" sz="2000" dirty="0"/>
              <a:t>	Victor </a:t>
            </a:r>
            <a:r>
              <a:rPr lang="en-US" sz="2000" dirty="0" err="1"/>
              <a:t>Kulankash</a:t>
            </a:r>
            <a:endParaRPr lang="en-US" sz="2000" dirty="0"/>
          </a:p>
          <a:p>
            <a:r>
              <a:rPr lang="en-US" sz="2000" dirty="0"/>
              <a:t>	Anthony Gitau</a:t>
            </a:r>
          </a:p>
          <a:p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12647-CCB2-45E2-A9CB-A868F49049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19200" cy="365125"/>
          </a:xfrm>
        </p:spPr>
        <p:txBody>
          <a:bodyPr/>
          <a:lstStyle/>
          <a:p>
            <a:r>
              <a:rPr lang="en-US" dirty="0"/>
              <a:t>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1787E-7110-4989-B0B8-DD4E0ACC0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7216D2-821B-BD6E-46C6-238E1D10A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82" y="136525"/>
            <a:ext cx="9877536" cy="226518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>
                <a:latin typeface="Bahnschrift SemiBold" panose="020B0502040204020203" pitchFamily="34" charset="0"/>
              </a:rPr>
              <a:t>Comparison of a wearable </a:t>
            </a:r>
            <a:br>
              <a:rPr lang="en-US" sz="3200" b="1" dirty="0">
                <a:latin typeface="Bahnschrift SemiBold" panose="020B0502040204020203" pitchFamily="34" charset="0"/>
              </a:rPr>
            </a:br>
            <a:r>
              <a:rPr lang="en-US" sz="3200" b="1" dirty="0">
                <a:latin typeface="Bahnschrift SemiBold" panose="020B0502040204020203" pitchFamily="34" charset="0"/>
              </a:rPr>
              <a:t>and human pose based model </a:t>
            </a:r>
            <a:br>
              <a:rPr lang="en-US" sz="3200" b="1" dirty="0">
                <a:latin typeface="Bahnschrift SemiBold" panose="020B0502040204020203" pitchFamily="34" charset="0"/>
              </a:rPr>
            </a:br>
            <a:r>
              <a:rPr lang="en-US" sz="3200" b="1" dirty="0">
                <a:latin typeface="Bahnschrift SemiBold" panose="020B0502040204020203" pitchFamily="34" charset="0"/>
              </a:rPr>
              <a:t>in knee flexion angle measurement</a:t>
            </a:r>
            <a:br>
              <a:rPr lang="en-US" sz="3200" b="1" dirty="0">
                <a:latin typeface="Bahnschrift SemiBold" panose="020B0502040204020203" pitchFamily="34" charset="0"/>
              </a:rPr>
            </a:br>
            <a:r>
              <a:rPr lang="en-US" sz="3200" b="1" dirty="0">
                <a:latin typeface="Bahnschrift SemiBold" panose="020B0502040204020203" pitchFamily="34" charset="0"/>
              </a:rPr>
              <a:t>for orthopedic Patients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601260-1A1B-152A-1CB3-67EEF6CFA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5657217"/>
            <a:ext cx="1930758" cy="59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85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A0637-CCAA-425E-A57A-6205AFDC8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136525"/>
            <a:ext cx="8421688" cy="1048331"/>
          </a:xfrm>
        </p:spPr>
        <p:txBody>
          <a:bodyPr/>
          <a:lstStyle/>
          <a:p>
            <a:r>
              <a:rPr lang="en-US" b="1" dirty="0">
                <a:latin typeface="Bahnschrift SemiBold" panose="020B0502040204020203" pitchFamily="34" charset="0"/>
              </a:rPr>
              <a:t>HOW the model works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16151-9486-4A03-AE3A-F1CC562E0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1184856"/>
            <a:ext cx="7192558" cy="5009882"/>
          </a:xfrm>
        </p:spPr>
        <p:txBody>
          <a:bodyPr>
            <a:normAutofit/>
          </a:bodyPr>
          <a:lstStyle/>
          <a:p>
            <a:r>
              <a:rPr lang="en-US" dirty="0"/>
              <a:t>Defined class </a:t>
            </a:r>
            <a:r>
              <a:rPr lang="en-US" dirty="0" err="1"/>
              <a:t>poseDetector</a:t>
            </a:r>
            <a:endParaRPr lang="en-US" dirty="0"/>
          </a:p>
          <a:p>
            <a:r>
              <a:rPr lang="en-US" dirty="0"/>
              <a:t>	defined function pose model (</a:t>
            </a:r>
            <a:r>
              <a:rPr lang="en-US" dirty="0" err="1"/>
              <a:t>Mediapipe</a:t>
            </a:r>
            <a:r>
              <a:rPr lang="en-US" dirty="0"/>
              <a:t>)</a:t>
            </a:r>
          </a:p>
          <a:p>
            <a:r>
              <a:rPr lang="en-US" dirty="0"/>
              <a:t>	defined function joint tracker with skeleton linking up the joints</a:t>
            </a:r>
          </a:p>
          <a:p>
            <a:r>
              <a:rPr lang="en-US" dirty="0"/>
              <a:t>	defined function pose angle i.e. (estimated skeleton gives angle of joints)</a:t>
            </a:r>
          </a:p>
          <a:p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B86AD343-7149-4E7C-BD28-3080F25980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2022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865CC01-A53B-495A-820C-BEC2680ED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091706"/>
            <a:ext cx="4114800" cy="365125"/>
          </a:xfrm>
        </p:spPr>
        <p:txBody>
          <a:bodyPr/>
          <a:lstStyle/>
          <a:p>
            <a:r>
              <a:rPr lang="en-US" dirty="0"/>
              <a:t>MAPPABLE LANDMARKS OF THE HUMAN FRAME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AE81C1E-A7C3-40CD-9C11-0C03A222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41FE298-DEE0-11AC-E849-8331357D33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07386"/>
              </p:ext>
            </p:extLst>
          </p:nvPr>
        </p:nvGraphicFramePr>
        <p:xfrm>
          <a:off x="1393135" y="2995903"/>
          <a:ext cx="4376530" cy="1549400"/>
        </p:xfrm>
        <a:graphic>
          <a:graphicData uri="http://schemas.openxmlformats.org/drawingml/2006/table">
            <a:tbl>
              <a:tblPr/>
              <a:tblGrid>
                <a:gridCol w="2188265">
                  <a:extLst>
                    <a:ext uri="{9D8B030D-6E8A-4147-A177-3AD203B41FA5}">
                      <a16:colId xmlns:a16="http://schemas.microsoft.com/office/drawing/2014/main" val="2334515695"/>
                    </a:ext>
                  </a:extLst>
                </a:gridCol>
                <a:gridCol w="2188265">
                  <a:extLst>
                    <a:ext uri="{9D8B030D-6E8A-4147-A177-3AD203B41FA5}">
                      <a16:colId xmlns:a16="http://schemas.microsoft.com/office/drawing/2014/main" val="34685145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Joint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Pose Landmark joints to consider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54168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Right Knee Joint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K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24, 26, 28</a:t>
                      </a:r>
                      <a:endParaRPr lang="en-KE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7396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Left Knee Joint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K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23, 25, 27</a:t>
                      </a:r>
                      <a:endParaRPr lang="en-KE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80196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Right Elbow</a:t>
                      </a:r>
                      <a:endParaRPr lang="en-US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K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12, 14, 16</a:t>
                      </a:r>
                      <a:endParaRPr lang="en-KE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59656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Left Elbow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K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11, 13, 15</a:t>
                      </a:r>
                      <a:endParaRPr lang="en-KE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4302614"/>
                  </a:ext>
                </a:extLst>
              </a:tr>
            </a:tbl>
          </a:graphicData>
        </a:graphic>
      </p:graphicFrame>
      <p:pic>
        <p:nvPicPr>
          <p:cNvPr id="3075" name="Picture 3">
            <a:extLst>
              <a:ext uri="{FF2B5EF4-FFF2-40B4-BE49-F238E27FC236}">
                <a16:creationId xmlns:a16="http://schemas.microsoft.com/office/drawing/2014/main" id="{D980AE92-2C15-59E2-AF89-7886DF3D6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346" y="2781836"/>
            <a:ext cx="5133940" cy="330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A9407A-00BF-24E0-5052-2415F8E20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14" y="5793130"/>
            <a:ext cx="1950076" cy="59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29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6DE30-0140-70EC-D68B-50AF1572B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4592" y="229007"/>
            <a:ext cx="7248524" cy="781034"/>
          </a:xfrm>
        </p:spPr>
        <p:txBody>
          <a:bodyPr/>
          <a:lstStyle/>
          <a:p>
            <a:r>
              <a:rPr lang="en-US" b="1" dirty="0">
                <a:latin typeface="Bahnschrift SemiBold" panose="020B0502040204020203" pitchFamily="34" charset="0"/>
              </a:rPr>
              <a:t>Data collection</a:t>
            </a:r>
            <a:endParaRPr lang="en-KE" b="1" dirty="0">
              <a:latin typeface="Bahnschrift SemiBold" panose="020B0502040204020203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80EB71-CA2D-97C6-9998-E38B8F0B0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8073" y="5241758"/>
            <a:ext cx="6551802" cy="59037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Flexion angle data acquisition from the wearable device and the pose model logging of data into an online database (</a:t>
            </a:r>
            <a:r>
              <a:rPr lang="en-US" dirty="0" err="1"/>
              <a:t>InfluxDB</a:t>
            </a:r>
            <a:r>
              <a:rPr lang="en-US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DF725-81D7-1C26-34F7-185E641B0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98F44-A9E8-D0D4-378F-DAE21D6CF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6386" y="6356349"/>
            <a:ext cx="3479800" cy="365125"/>
          </a:xfrm>
        </p:spPr>
        <p:txBody>
          <a:bodyPr/>
          <a:lstStyle/>
          <a:p>
            <a:r>
              <a:rPr lang="en-US" dirty="0"/>
              <a:t>KNEE JOINT ANGLE DATA ACQUISITION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E4326-7E6D-D03F-EE5D-F8A27A7FA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19C579-344D-A7AF-2273-CC013AFD4A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20128" r="395"/>
          <a:stretch/>
        </p:blipFill>
        <p:spPr>
          <a:xfrm>
            <a:off x="1267495" y="1459684"/>
            <a:ext cx="7547093" cy="3665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FB9E60-D002-86F9-CA45-492811D9C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8078" y="5759196"/>
            <a:ext cx="1950076" cy="59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46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BE63F6D9-EB3C-15FB-DDF4-F7CC6730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2022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BA3E5553-8BCD-4754-BDD6-9DBF26E1F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B2824C6-4628-31E5-E61B-EC6D88511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2A1688-622A-86EF-27A8-7D9BFD0CBF71}"/>
              </a:ext>
            </a:extLst>
          </p:cNvPr>
          <p:cNvSpPr txBox="1"/>
          <p:nvPr/>
        </p:nvSpPr>
        <p:spPr>
          <a:xfrm>
            <a:off x="3714197" y="136525"/>
            <a:ext cx="636098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+mj-lt"/>
              <a:buAutoNum type="arabicPeriod" startAt="7"/>
            </a:pPr>
            <a:endParaRPr lang="en-US" dirty="0"/>
          </a:p>
          <a:p>
            <a:r>
              <a:rPr lang="en-US" sz="2800" b="1" dirty="0">
                <a:latin typeface="Bahnschrift SemiBold" panose="020B0502040204020203" pitchFamily="34" charset="0"/>
              </a:rPr>
              <a:t>ANALYSIS OF RESULTS</a:t>
            </a:r>
            <a:endParaRPr lang="en-KE" sz="2800" b="1" dirty="0">
              <a:latin typeface="Bahnschrift SemiBold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9AFC41-D8D2-4765-3384-359A25E95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803" y="1191238"/>
            <a:ext cx="8095376" cy="47187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38156A-26D0-A4BC-E4D6-47F69EBCCF0E}"/>
              </a:ext>
            </a:extLst>
          </p:cNvPr>
          <p:cNvSpPr txBox="1"/>
          <p:nvPr/>
        </p:nvSpPr>
        <p:spPr>
          <a:xfrm>
            <a:off x="3313650" y="5909941"/>
            <a:ext cx="6023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Comparison of Knee Flexion Angle values obtained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2304DD-2EC5-B2BF-CCEA-9AEDE91FC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98" y="5815376"/>
            <a:ext cx="1514912" cy="46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33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8FC28-E0BD-4387-B8BE-9965D1A57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274" y="551452"/>
            <a:ext cx="5111750" cy="761888"/>
          </a:xfrm>
        </p:spPr>
        <p:txBody>
          <a:bodyPr/>
          <a:lstStyle/>
          <a:p>
            <a:r>
              <a:rPr lang="en-US" b="1" dirty="0">
                <a:latin typeface="Bahnschrift SemiBold" panose="020B0502040204020203" pitchFamily="34" charset="0"/>
              </a:rPr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D19BCA-B61F-4EA6-A1FB-CCA3BD850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49272" y="1622738"/>
            <a:ext cx="7120482" cy="3662326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n-US" sz="1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/>
              <a:t>We were able to obtain the angle of knee flexion from both the wearable device and the human pose model running in real time.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/>
              <a:t>We were able to record the data in a database for comparison and analysis such that we have the flexion angle at each specific time both readings were recorded.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/>
              <a:t>Next goal is to optimize the model to be able to work at a higher framerate on the Jetson Nano.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0550-EE65-43CE-B899-F421E74287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5E32A-1A8C-43D2-9C6E-12887B4DE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B8313-9270-4128-8674-3A3E42B80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7D714F-30A5-E30B-F295-4A8595D6A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759197"/>
            <a:ext cx="1950076" cy="59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61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F1EDE-5423-435C-B149-87AB1BC22B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200" y="1615736"/>
            <a:ext cx="4179570" cy="1524735"/>
          </a:xfrm>
        </p:spPr>
        <p:txBody>
          <a:bodyPr/>
          <a:lstStyle/>
          <a:p>
            <a:r>
              <a:rPr lang="en-US" sz="4000" dirty="0">
                <a:latin typeface="Bahnschrift SemiBold" panose="020B0502040204020203" pitchFamily="34" charset="0"/>
              </a:rPr>
              <a:t>THANK YOU.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64C29E-DF30-4DC6-AB95-2016F9A70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4242655"/>
            <a:ext cx="4179570" cy="1371997"/>
          </a:xfrm>
        </p:spPr>
        <p:txBody>
          <a:bodyPr>
            <a:normAutofit/>
          </a:bodyPr>
          <a:lstStyle/>
          <a:p>
            <a:r>
              <a:rPr lang="en-US" dirty="0"/>
              <a:t>Presented by: Victor Kulankash</a:t>
            </a:r>
          </a:p>
          <a:p>
            <a:r>
              <a:rPr lang="en-US" dirty="0"/>
              <a:t>www.linkedin.com/in/victorkulankash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27D99-645F-4FCF-9573-FDFE2A344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787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F5859-10C9-4588-9727-B9362E26C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439" y="367739"/>
            <a:ext cx="4202805" cy="990917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Bahnschrift SemiBold" panose="020B0502040204020203" pitchFamily="34" charset="0"/>
              </a:rPr>
              <a:t>Overview</a:t>
            </a:r>
            <a:endParaRPr lang="en-US" b="1" dirty="0">
              <a:latin typeface="Bahnschrift SemiBold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1D7E5-EF66-4BCD-8DAA-E9061157F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211" y="1625610"/>
            <a:ext cx="6014434" cy="3683428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/>
              <a:t>Introduction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Primary goal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Justification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How it Works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Requirements Specifications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Analysis of Results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Conclusion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5BAF8-EA80-4AD4-8D83-5960C29957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/>
          <a:lstStyle/>
          <a:p>
            <a:r>
              <a:rPr lang="en-US" dirty="0"/>
              <a:t>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C19884-873C-4D13-BE6D-318CF07B0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49447" y="6377010"/>
            <a:ext cx="2482842" cy="365125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91F00-87A7-45A6-8029-B097FA724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7550" y="6389170"/>
            <a:ext cx="987552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D50379-73A3-CCD9-A1AA-74ED97E7A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217" y="5769735"/>
            <a:ext cx="1707711" cy="52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19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731C-311B-46F7-A865-6C3AF6B0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075" y="555096"/>
            <a:ext cx="5111750" cy="925777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Bahnschrift SemiBold" panose="020B0502040204020203" pitchFamily="34" charset="0"/>
              </a:rPr>
              <a:t>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232F9-FD00-464A-9F17-619C91AEF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3341" y="1635617"/>
            <a:ext cx="7918380" cy="39795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The research includes design and implementation of:</a:t>
            </a:r>
          </a:p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en-US" sz="2000" dirty="0"/>
              <a:t>A wearable device that measures knee flexion angle </a:t>
            </a:r>
          </a:p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en-US" sz="2000" dirty="0"/>
              <a:t>Implementation of a human pose model to determine the angle of joint flexion</a:t>
            </a:r>
          </a:p>
          <a:p>
            <a:r>
              <a:rPr lang="en-US" sz="1800" b="1" dirty="0"/>
              <a:t>Primary Goal:</a:t>
            </a:r>
          </a:p>
          <a:p>
            <a:r>
              <a:rPr lang="en-US" sz="1800" dirty="0"/>
              <a:t>To determine the angle of flexion of a joint within it’s effective Range of Motion and also monitor the recovery of orthopedic patients.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12647-CCB2-45E2-A9CB-A868F49049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19200" cy="365125"/>
          </a:xfrm>
        </p:spPr>
        <p:txBody>
          <a:bodyPr/>
          <a:lstStyle/>
          <a:p>
            <a:r>
              <a:rPr lang="en-US" dirty="0"/>
              <a:t>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1ED20-04D4-4894-B0C2-9C541A61A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15327" y="6322848"/>
            <a:ext cx="3479800" cy="365125"/>
          </a:xfrm>
        </p:spPr>
        <p:txBody>
          <a:bodyPr/>
          <a:lstStyle/>
          <a:p>
            <a:r>
              <a:rPr lang="en-US" dirty="0"/>
              <a:t>PRIMARY OBJECTIVES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1787E-7110-4989-B0B8-DD4E0ACC0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AAB161-1117-7867-2B45-28BF01F68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749" y="5681284"/>
            <a:ext cx="1944141" cy="5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16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AB112206-D4F8-FD3F-175C-5BF2148E7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2022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60790FB0-9345-2813-0244-7873B316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C6F5075-9E13-1777-4480-1ACCC4EFB0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85" r="10414"/>
          <a:stretch/>
        </p:blipFill>
        <p:spPr>
          <a:xfrm rot="16200000">
            <a:off x="881997" y="968664"/>
            <a:ext cx="2687501" cy="440187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0E7369C-05AB-A270-E4D5-3632712D6190}"/>
              </a:ext>
            </a:extLst>
          </p:cNvPr>
          <p:cNvSpPr txBox="1"/>
          <p:nvPr/>
        </p:nvSpPr>
        <p:spPr>
          <a:xfrm>
            <a:off x="311886" y="4900372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I. Wearable Knee Flexion Angle measurement Device</a:t>
            </a:r>
            <a:endParaRPr lang="en-KE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8751775-11A8-ABBA-396C-0EE0E5238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879" y="661767"/>
            <a:ext cx="6781800" cy="38100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2A37982-230C-B6DD-AF25-F0A2DAA7EFA6}"/>
              </a:ext>
            </a:extLst>
          </p:cNvPr>
          <p:cNvSpPr txBox="1"/>
          <p:nvPr/>
        </p:nvSpPr>
        <p:spPr>
          <a:xfrm>
            <a:off x="6167907" y="4895086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II. Human Pose Model In various Applications</a:t>
            </a:r>
            <a:endParaRPr lang="en-KE" dirty="0"/>
          </a:p>
        </p:txBody>
      </p:sp>
    </p:spTree>
    <p:extLst>
      <p:ext uri="{BB962C8B-B14F-4D97-AF65-F5344CB8AC3E}">
        <p14:creationId xmlns:p14="http://schemas.microsoft.com/office/powerpoint/2010/main" val="2354536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15CE6-8928-5774-6AAB-DB36B7FE13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3048" y="540912"/>
            <a:ext cx="8125983" cy="695460"/>
          </a:xfrm>
        </p:spPr>
        <p:txBody>
          <a:bodyPr/>
          <a:lstStyle/>
          <a:p>
            <a:pPr algn="ctr"/>
            <a:r>
              <a:rPr lang="en-US" sz="3200" b="1" dirty="0">
                <a:latin typeface="Bahnschrift SemiBold" panose="020B0502040204020203" pitchFamily="34" charset="0"/>
              </a:rPr>
              <a:t>Justification for the research</a:t>
            </a:r>
            <a:endParaRPr lang="en-KE" sz="3200" b="1" dirty="0">
              <a:latin typeface="Bahnschrift SemiBold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04340D-BF34-49D4-00AF-3FF0C84B6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3043" y="1760851"/>
            <a:ext cx="8452796" cy="4062286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Main Aim: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Tracking recovery of Orthopedic Patients after knee replacement surgery(TKR) without invasive methods that are technologically advanced in terms of data collection and data logging.</a:t>
            </a:r>
          </a:p>
          <a:p>
            <a:r>
              <a:rPr lang="en-US" sz="2000" dirty="0"/>
              <a:t>Others: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Gait Analysis for patients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Computer Vision in Human Pose tracking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Monitoring effective range of motion of a joint or limb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49BD4-7044-866B-AD94-4026557CE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DB9447-D0CF-D833-35D3-1BD396A22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59" y="5823137"/>
            <a:ext cx="1944793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59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91DD1-A6F9-F9D2-A528-C1409F3E6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074" y="398224"/>
            <a:ext cx="7723202" cy="1204912"/>
          </a:xfrm>
        </p:spPr>
        <p:txBody>
          <a:bodyPr>
            <a:normAutofit/>
          </a:bodyPr>
          <a:lstStyle/>
          <a:p>
            <a:r>
              <a:rPr lang="en-US" dirty="0"/>
              <a:t>Current solutions in measuring range of motion(rom) of a joint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EF800B-63B3-DC60-F0AB-291D2656B1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42" t="19632" r="2562" b="9169"/>
          <a:stretch/>
        </p:blipFill>
        <p:spPr>
          <a:xfrm>
            <a:off x="1362075" y="1969746"/>
            <a:ext cx="6271908" cy="339081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7EAEE-4F30-D7BE-46ED-4E08C3694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85432" y="5556614"/>
            <a:ext cx="4703749" cy="433126"/>
          </a:xfrm>
        </p:spPr>
        <p:txBody>
          <a:bodyPr>
            <a:normAutofit fontScale="92500"/>
          </a:bodyPr>
          <a:lstStyle/>
          <a:p>
            <a:r>
              <a:rPr lang="en-US" dirty="0"/>
              <a:t>Orthopedic Specialist using Goniometer to measure ROM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2CAFD-4F55-815E-995B-6E8C940E0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58C9B-9C17-4AC6-C68F-3EE4550D2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29DC759-A554-A227-442D-BC3620456151}"/>
              </a:ext>
            </a:extLst>
          </p:cNvPr>
          <p:cNvSpPr txBox="1">
            <a:spLocks/>
          </p:cNvSpPr>
          <p:nvPr/>
        </p:nvSpPr>
        <p:spPr>
          <a:xfrm>
            <a:off x="9420836" y="2451001"/>
            <a:ext cx="2583810" cy="24283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Drawbacks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Invasive to patient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Involves manually recording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Relies on the accuracy of the clinician (prone to human errors)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Tracking of progress in recovery is also done manually after interpreting and assessing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285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64B69-B789-01A5-46B9-C10DB98F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135" y="449830"/>
            <a:ext cx="5111750" cy="800627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Bahnschrift SemiBold" panose="020B0502040204020203" pitchFamily="34" charset="0"/>
              </a:rPr>
              <a:t>How it works</a:t>
            </a:r>
            <a:endParaRPr lang="en-KE" sz="3600" b="1" dirty="0">
              <a:latin typeface="Bahnschrift SemiBold" panose="020B0502040204020203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E9CDB-4611-051C-9450-79538451B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E3420-D292-92C7-AFE2-6F966BD83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94100" y="6262042"/>
            <a:ext cx="3479800" cy="365125"/>
          </a:xfrm>
        </p:spPr>
        <p:txBody>
          <a:bodyPr/>
          <a:lstStyle/>
          <a:p>
            <a:r>
              <a:rPr lang="en-US" dirty="0"/>
              <a:t>WEARABLE IMPLEMENTATION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000B3-BEDD-7AD4-50C6-FF02B88F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D5E1C12-28D6-F544-81F7-259827CA5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56542"/>
            <a:ext cx="7271197" cy="408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5F8A74-3A02-3E2E-BBA3-4E2647FAB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7388" y="5651421"/>
            <a:ext cx="2286812" cy="7002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CB45CE-51B0-85B4-C731-9F38D574D8B0}"/>
              </a:ext>
            </a:extLst>
          </p:cNvPr>
          <p:cNvSpPr txBox="1"/>
          <p:nvPr/>
        </p:nvSpPr>
        <p:spPr>
          <a:xfrm>
            <a:off x="1297681" y="1372667"/>
            <a:ext cx="3055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I. Wearable Device</a:t>
            </a:r>
            <a:endParaRPr lang="en-KE" sz="2400" b="1" dirty="0"/>
          </a:p>
        </p:txBody>
      </p:sp>
    </p:spTree>
    <p:extLst>
      <p:ext uri="{BB962C8B-B14F-4D97-AF65-F5344CB8AC3E}">
        <p14:creationId xmlns:p14="http://schemas.microsoft.com/office/powerpoint/2010/main" val="2810646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328E9-6951-EFE4-C417-B04217D7B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43248" y="406290"/>
            <a:ext cx="8421688" cy="704803"/>
          </a:xfrm>
        </p:spPr>
        <p:txBody>
          <a:bodyPr>
            <a:normAutofit/>
          </a:bodyPr>
          <a:lstStyle/>
          <a:p>
            <a:r>
              <a:rPr lang="en-US" sz="2400" b="1" dirty="0"/>
              <a:t>II. </a:t>
            </a:r>
            <a:r>
              <a:rPr lang="en-US" sz="2400" b="1" cap="none" dirty="0"/>
              <a:t>Human Pose Model</a:t>
            </a:r>
            <a:endParaRPr lang="en-KE" sz="2400" b="1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104A859-F29A-A30D-13FD-A29ACDA88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CD62285-2097-DBD9-60B7-5EB4073A4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68DBE8D-7A60-CC92-B8AF-613AC0C9A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813" y="1111093"/>
            <a:ext cx="9143188" cy="491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138A8E-FF2F-C8FB-0200-FC8D8BF8C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5689184"/>
            <a:ext cx="2286812" cy="7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52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15CE6-8928-5774-6AAB-DB36B7FE13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3048" y="540912"/>
            <a:ext cx="8125983" cy="695460"/>
          </a:xfrm>
        </p:spPr>
        <p:txBody>
          <a:bodyPr/>
          <a:lstStyle/>
          <a:p>
            <a:pPr algn="ctr"/>
            <a:r>
              <a:rPr lang="en-US" sz="3200" b="1" dirty="0">
                <a:latin typeface="Bahnschrift SemiBold" panose="020B0502040204020203" pitchFamily="34" charset="0"/>
              </a:rPr>
              <a:t>Reasons for using Jetson Nano</a:t>
            </a:r>
            <a:endParaRPr lang="en-KE" sz="3200" b="1" dirty="0">
              <a:latin typeface="Bahnschrift SemiBold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04340D-BF34-49D4-00AF-3FF0C84B6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8877" y="1760851"/>
            <a:ext cx="8326961" cy="386721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Small Footprint with decent processing capability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Utilization of NVIDIA’s GPU cores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Multi-Parallel task operation advantage of GPUs in solving Matrix Multiplications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Optimization that can be done by Nvidia’s Torch2TRT i.e. utilizing CUDA cores in 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Integration to multiple accessories and devices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49BD4-7044-866B-AD94-4026557CE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E67A34-4989-D377-80EA-2DA40CFED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482" y="5782920"/>
            <a:ext cx="1928317" cy="59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62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imalist Presentation_tm67328976_Win32_LW_SL_v3" id="{B5A5B451-F186-4F05-917D-430247B33515}" vid="{C0610F80-F57F-4E6B-A096-3AEBDD5FC5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96B61E-1B64-430F-934F-7D1B900280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9C43685-694E-4579-B109-3C418D49DA6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0FD6FE22-81A0-4500-AFD0-342D21BB9A2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Minimalist presentation</Template>
  <TotalTime>1380</TotalTime>
  <Words>548</Words>
  <Application>Microsoft Office PowerPoint</Application>
  <PresentationFormat>Widescreen</PresentationFormat>
  <Paragraphs>104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Bahnschrift SemiBold</vt:lpstr>
      <vt:lpstr>Calibri</vt:lpstr>
      <vt:lpstr>Tenorite</vt:lpstr>
      <vt:lpstr>Times New Roman</vt:lpstr>
      <vt:lpstr>Wingdings</vt:lpstr>
      <vt:lpstr>Office Theme</vt:lpstr>
      <vt:lpstr>Comparison of a wearable  and human pose based model  in knee flexion angle measurement for orthopedic Patients</vt:lpstr>
      <vt:lpstr>Overview</vt:lpstr>
      <vt:lpstr>Introduction</vt:lpstr>
      <vt:lpstr>PowerPoint Presentation</vt:lpstr>
      <vt:lpstr>Justification for the research</vt:lpstr>
      <vt:lpstr>Current solutions in measuring range of motion(rom) of a joint</vt:lpstr>
      <vt:lpstr>How it works</vt:lpstr>
      <vt:lpstr>II. Human Pose Model</vt:lpstr>
      <vt:lpstr>Reasons for using Jetson Nano</vt:lpstr>
      <vt:lpstr>HOW the model works</vt:lpstr>
      <vt:lpstr>Data collection</vt:lpstr>
      <vt:lpstr>PowerPoint Presentation</vt:lpstr>
      <vt:lpstr>SUMMARY</vt:lpstr>
      <vt:lpstr>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Hand pose estimation and classification</dc:title>
  <dc:creator>dsail</dc:creator>
  <cp:lastModifiedBy>Christhofer Cardona</cp:lastModifiedBy>
  <cp:revision>35</cp:revision>
  <dcterms:created xsi:type="dcterms:W3CDTF">2022-07-05T09:15:33Z</dcterms:created>
  <dcterms:modified xsi:type="dcterms:W3CDTF">2022-10-20T16:25:41Z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