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3" r:id="rId4"/>
    <p:sldId id="269" r:id="rId5"/>
    <p:sldId id="272" r:id="rId6"/>
    <p:sldId id="271" r:id="rId7"/>
    <p:sldId id="267" r:id="rId8"/>
    <p:sldId id="259" r:id="rId9"/>
    <p:sldId id="268" r:id="rId10"/>
    <p:sldId id="265" r:id="rId11"/>
    <p:sldId id="258" r:id="rId12"/>
    <p:sldId id="26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F3E140AF-7EB6-4B83-9183-F6BC51B394FB}" type="datetimeFigureOut">
              <a:rPr lang="en-US" smtClean="0"/>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04C6154A-A923-43B4-806C-E34B00179E44}" type="slidenum">
              <a:rPr lang="en-US" smtClean="0"/>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140AF-7EB6-4B83-9183-F6BC51B394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6154A-A923-43B4-806C-E34B00179E44}"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E140AF-7EB6-4B83-9183-F6BC51B394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6154A-A923-43B4-806C-E34B00179E44}" type="slidenum">
              <a:rPr lang="en-US" smtClean="0"/>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E140AF-7EB6-4B83-9183-F6BC51B394F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C6154A-A923-43B4-806C-E34B00179E44}" type="slidenum">
              <a:rPr lang="en-US" smtClean="0"/>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endParaRPr kumimoji="0" lang="en-US" smtClean="0"/>
          </a:p>
        </p:txBody>
      </p:sp>
      <p:sp>
        <p:nvSpPr>
          <p:cNvPr id="4" name="Date Placeholder 3"/>
          <p:cNvSpPr>
            <a:spLocks noGrp="1"/>
          </p:cNvSpPr>
          <p:nvPr>
            <p:ph type="dt" sz="half" idx="10"/>
          </p:nvPr>
        </p:nvSpPr>
        <p:spPr>
          <a:xfrm>
            <a:off x="6400800" y="6355080"/>
            <a:ext cx="2286000" cy="365760"/>
          </a:xfrm>
        </p:spPr>
        <p:txBody>
          <a:bodyPr/>
          <a:lstStyle/>
          <a:p>
            <a:fld id="{F3E140AF-7EB6-4B83-9183-F6BC51B394FB}" type="datetimeFigureOut">
              <a:rPr lang="en-US" smtClean="0"/>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04C6154A-A923-43B4-806C-E34B00179E44}" type="slidenum">
              <a:rPr lang="en-US" smtClean="0"/>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E140AF-7EB6-4B83-9183-F6BC51B394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6154A-A923-43B4-806C-E34B00179E44}" type="slidenum">
              <a:rPr lang="en-US" smtClean="0"/>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endParaRPr kumimoji="0" lang="en-US" smtClean="0"/>
          </a:p>
        </p:txBody>
      </p:sp>
      <p:sp>
        <p:nvSpPr>
          <p:cNvPr id="7" name="Date Placeholder 6"/>
          <p:cNvSpPr>
            <a:spLocks noGrp="1"/>
          </p:cNvSpPr>
          <p:nvPr>
            <p:ph type="dt" sz="half" idx="10"/>
          </p:nvPr>
        </p:nvSpPr>
        <p:spPr/>
        <p:txBody>
          <a:bodyPr/>
          <a:lstStyle/>
          <a:p>
            <a:fld id="{F3E140AF-7EB6-4B83-9183-F6BC51B394F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C6154A-A923-43B4-806C-E34B00179E44}" type="slidenum">
              <a:rPr lang="en-US" smtClean="0"/>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E140AF-7EB6-4B83-9183-F6BC51B394F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C6154A-A923-43B4-806C-E34B00179E44}" type="slidenum">
              <a:rPr lang="en-US" smtClean="0"/>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140AF-7EB6-4B83-9183-F6BC51B394F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C6154A-A923-43B4-806C-E34B00179E44}" type="slidenum">
              <a:rPr lang="en-US" smtClean="0"/>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F3E140AF-7EB6-4B83-9183-F6BC51B394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6154A-A923-43B4-806C-E34B00179E44}" type="slidenum">
              <a:rPr lang="en-US" smtClean="0"/>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endParaRPr lang="en-US" smtClean="0"/>
          </a:p>
          <a:p>
            <a:pPr lvl="1" eaLnBrk="1" latinLnBrk="0" hangingPunct="1"/>
            <a:r>
              <a:rPr lang="en-US" smtClean="0"/>
              <a:t>Second level</a:t>
            </a:r>
            <a:endParaRPr lang="en-US" smtClean="0"/>
          </a:p>
          <a:p>
            <a:pPr lvl="2" eaLnBrk="1" latinLnBrk="0" hangingPunct="1"/>
            <a:r>
              <a:rPr lang="en-US" smtClean="0"/>
              <a:t>Third level</a:t>
            </a:r>
            <a:endParaRPr lang="en-US" smtClean="0"/>
          </a:p>
          <a:p>
            <a:pPr lvl="3" eaLnBrk="1" latinLnBrk="0" hangingPunct="1"/>
            <a:r>
              <a:rPr lang="en-US" smtClean="0"/>
              <a:t>Fourth level</a:t>
            </a:r>
            <a:endParaRPr lang="en-US" smtClean="0"/>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endParaRPr kumimoji="0" lang="en-US" smtClean="0"/>
          </a:p>
        </p:txBody>
      </p:sp>
      <p:sp>
        <p:nvSpPr>
          <p:cNvPr id="5" name="Date Placeholder 4"/>
          <p:cNvSpPr>
            <a:spLocks noGrp="1"/>
          </p:cNvSpPr>
          <p:nvPr>
            <p:ph type="dt" sz="half" idx="10"/>
          </p:nvPr>
        </p:nvSpPr>
        <p:spPr/>
        <p:txBody>
          <a:bodyPr/>
          <a:lstStyle/>
          <a:p>
            <a:fld id="{F3E140AF-7EB6-4B83-9183-F6BC51B394F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C6154A-A923-43B4-806C-E34B00179E44}" type="slidenum">
              <a:rPr lang="en-US" smtClean="0"/>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endParaRPr kumimoji="0" lang="en-US" smtClean="0"/>
          </a:p>
          <a:p>
            <a:pPr lvl="1" eaLnBrk="1" latinLnBrk="0" hangingPunct="1"/>
            <a:r>
              <a:rPr kumimoji="0" lang="en-US" smtClean="0"/>
              <a:t>Second level</a:t>
            </a:r>
            <a:endParaRPr kumimoji="0" lang="en-US" smtClean="0"/>
          </a:p>
          <a:p>
            <a:pPr lvl="2" eaLnBrk="1" latinLnBrk="0" hangingPunct="1"/>
            <a:r>
              <a:rPr kumimoji="0" lang="en-US" smtClean="0"/>
              <a:t>Third level</a:t>
            </a:r>
            <a:endParaRPr kumimoji="0" lang="en-US" smtClean="0"/>
          </a:p>
          <a:p>
            <a:pPr lvl="3" eaLnBrk="1" latinLnBrk="0" hangingPunct="1"/>
            <a:r>
              <a:rPr kumimoji="0" lang="en-US" smtClean="0"/>
              <a:t>Fourth level</a:t>
            </a:r>
            <a:endParaRPr kumimoji="0" lang="en-US" smtClean="0"/>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3E140AF-7EB6-4B83-9183-F6BC51B394FB}" type="datetimeFigureOut">
              <a:rPr lang="en-US" smtClean="0"/>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4C6154A-A923-43B4-806C-E34B00179E44}" type="slidenum">
              <a:rPr lang="en-US" smtClean="0"/>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panose="05040102010807070707"/>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panose="05040102010807070707"/>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panose="05040102010807070707"/>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panose="05000000000000000000"/>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panose="05000000000000000000"/>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panose="05040102010807070707"/>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panose="05040102010807070707"/>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panose="05040102010807070707"/>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panose="05040102010807070707"/>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HM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00200" y="3136323"/>
            <a:ext cx="6112675" cy="17006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8382000" cy="3693319"/>
          </a:xfrm>
          <a:prstGeom prst="rect">
            <a:avLst/>
          </a:prstGeom>
        </p:spPr>
        <p:txBody>
          <a:bodyPr wrap="square">
            <a:spAutoFit/>
          </a:bodyPr>
          <a:lstStyle/>
          <a:p>
            <a:pPr algn="ctr" fontAlgn="base"/>
            <a:r>
              <a:rPr lang="en-US" b="1" dirty="0">
                <a:latin typeface="+mj-lt"/>
              </a:rPr>
              <a:t>Limitations </a:t>
            </a:r>
            <a:endParaRPr lang="en-US" b="1" dirty="0" smtClean="0">
              <a:latin typeface="+mj-lt"/>
            </a:endParaRP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limited number of weather stations in Africa is spread out over enormous distances; most are found in northern and southern Africa, leaving huge data gaps in the central part of the continent</a:t>
            </a:r>
            <a:r>
              <a:rPr lang="en-US"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APIs failing, inability to retrieve data from the database</a:t>
            </a:r>
            <a:endParaRPr lang="en-US" dirty="0" smtClean="0">
              <a:latin typeface="Times New Roman" panose="02020603050405020304" pitchFamily="18" charset="0"/>
              <a:cs typeface="Times New Roman" panose="02020603050405020304" pitchFamily="18" charset="0"/>
            </a:endParaRPr>
          </a:p>
          <a:p>
            <a:pPr fontAlgn="base"/>
            <a:endParaRPr lang="en-US"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Additionally, at times the sensors fail resulting to incompleteness of  data thus inconsistency in the model development.</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762000"/>
            <a:ext cx="7543800" cy="646331"/>
          </a:xfrm>
          <a:prstGeom prst="rect">
            <a:avLst/>
          </a:prstGeom>
        </p:spPr>
        <p:txBody>
          <a:bodyPr wrap="square">
            <a:spAutoFit/>
          </a:bodyPr>
          <a:lstStyle/>
          <a:p>
            <a:pPr algn="ctr"/>
            <a:r>
              <a:rPr lang="en-US" b="1" dirty="0" smtClean="0"/>
              <a:t>Next Steps</a:t>
            </a:r>
            <a:endParaRPr lang="en-US" b="1" dirty="0" smtClean="0"/>
          </a:p>
          <a:p>
            <a:endParaRPr lang="en-US" dirty="0"/>
          </a:p>
        </p:txBody>
      </p:sp>
      <p:sp>
        <p:nvSpPr>
          <p:cNvPr id="2" name="TextBox 1"/>
          <p:cNvSpPr txBox="1"/>
          <p:nvPr/>
        </p:nvSpPr>
        <p:spPr>
          <a:xfrm>
            <a:off x="762000" y="1828800"/>
            <a:ext cx="55626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Improve daily status messages</a:t>
            </a:r>
            <a:endParaRPr lang="en-US" dirty="0" smtClean="0"/>
          </a:p>
          <a:p>
            <a:endParaRPr lang="en-US" dirty="0"/>
          </a:p>
          <a:p>
            <a:pPr marL="285750" indent="-285750">
              <a:buFont typeface="Arial" panose="020B0604020202020204" pitchFamily="34" charset="0"/>
              <a:buChar char="•"/>
            </a:pPr>
            <a:r>
              <a:rPr lang="en-US" dirty="0" smtClean="0"/>
              <a:t>Support longer time intervals</a:t>
            </a:r>
            <a:endParaRPr lang="en-US" dirty="0" smtClean="0"/>
          </a:p>
          <a:p>
            <a:endParaRPr lang="en-US" dirty="0"/>
          </a:p>
          <a:p>
            <a:pPr marL="285750" indent="-285750">
              <a:buFont typeface="Arial" panose="020B0604020202020204" pitchFamily="34" charset="0"/>
              <a:buChar char="•"/>
            </a:pPr>
            <a:r>
              <a:rPr lang="en-US" dirty="0" smtClean="0"/>
              <a:t>Dynamic selection of neighbors</a:t>
            </a:r>
            <a:endParaRPr lang="en-US" dirty="0" smtClean="0"/>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219200"/>
            <a:ext cx="8229600" cy="2667000"/>
          </a:xfrm>
        </p:spPr>
        <p:txBody>
          <a:bodyPr>
            <a:normAutofit lnSpcReduction="10000"/>
          </a:bodyPr>
          <a:lstStyle/>
          <a:p>
            <a:pPr marL="0" indent="0">
              <a:buNone/>
            </a:pPr>
            <a:r>
              <a:rPr lang="en-US" sz="1800" dirty="0">
                <a:latin typeface="Times New Roman" panose="02020603050405020304" pitchFamily="18" charset="0"/>
                <a:cs typeface="Times New Roman" panose="02020603050405020304" pitchFamily="18" charset="0"/>
              </a:rPr>
              <a:t>The</a:t>
            </a:r>
            <a:r>
              <a:rPr lang="en-US" sz="1800" b="1" dirty="0">
                <a:latin typeface="Times New Roman" panose="02020603050405020304" pitchFamily="18" charset="0"/>
                <a:cs typeface="Times New Roman" panose="02020603050405020304" pitchFamily="18" charset="0"/>
              </a:rPr>
              <a:t> Trans-African Hydro-Meteorological Observatory (TAHMO) </a:t>
            </a:r>
            <a:r>
              <a:rPr lang="en-US" sz="1800" dirty="0">
                <a:latin typeface="Times New Roman" panose="02020603050405020304" pitchFamily="18" charset="0"/>
                <a:cs typeface="Times New Roman" panose="02020603050405020304" pitchFamily="18" charset="0"/>
              </a:rPr>
              <a:t>aims to develop a vast network of weather stations across Africa. Current and historic weather data is important for agricultural, climate monitoring, and many hydro-meteorological applications.</a:t>
            </a:r>
            <a:r>
              <a:rPr lang="en-US" sz="1200" dirty="0"/>
              <a:t> </a:t>
            </a:r>
            <a:endParaRPr lang="en-US" sz="1200" dirty="0"/>
          </a:p>
          <a:p>
            <a:pPr marL="0" indent="0">
              <a:buNone/>
            </a:pPr>
            <a:br>
              <a:rPr lang="en-US" sz="1200" dirty="0"/>
            </a:br>
            <a:r>
              <a:rPr lang="en-US" sz="1200" dirty="0"/>
              <a:t> </a:t>
            </a:r>
            <a:endParaRPr lang="en-US" sz="1200" dirty="0"/>
          </a:p>
          <a:p>
            <a:pPr marL="0" indent="0">
              <a:buNone/>
            </a:pPr>
            <a:br>
              <a:rPr lang="en-US" sz="1200" dirty="0"/>
            </a:br>
            <a:br>
              <a:rPr lang="en-US" sz="1200" dirty="0"/>
            </a:br>
            <a:br>
              <a:rPr lang="en-US" sz="1200" dirty="0"/>
            </a:br>
            <a:endParaRPr lang="en-US" sz="4400" dirty="0"/>
          </a:p>
          <a:p>
            <a:pPr marL="0" indent="0" fontAlgn="base">
              <a:buNone/>
            </a:pPr>
            <a:endParaRPr lang="en-US" sz="4400" dirty="0"/>
          </a:p>
          <a:p>
            <a:pPr marL="0" indent="0" fontAlgn="base">
              <a:buNone/>
            </a:pPr>
            <a:endParaRPr lang="en-US" sz="4400" dirty="0" smtClean="0"/>
          </a:p>
          <a:p>
            <a:pPr fontAlgn="base"/>
            <a:endParaRPr lang="en-US" sz="4400" dirty="0" smtClean="0"/>
          </a:p>
          <a:p>
            <a:pPr fontAlgn="base"/>
            <a:endParaRPr lang="en-US" sz="4400" dirty="0"/>
          </a:p>
          <a:p>
            <a:pPr fontAlgn="base"/>
            <a:endParaRPr lang="en-US" sz="4400" dirty="0" smtClean="0"/>
          </a:p>
          <a:p>
            <a:pPr marL="0" indent="0">
              <a:buNone/>
            </a:pPr>
            <a:endParaRPr 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362200"/>
            <a:ext cx="9144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quarter" idx="1"/>
          </p:nvPr>
        </p:nvSpPr>
        <p:spPr/>
        <p:txBody>
          <a:bodyPr>
            <a:normAutofit lnSpcReduction="20000"/>
          </a:bodyPr>
          <a:lstStyle/>
          <a:p>
            <a:pPr marL="0" indent="0">
              <a:buNone/>
            </a:pPr>
            <a:r>
              <a:rPr lang="en-US" sz="2000" dirty="0" smtClean="0">
                <a:latin typeface="Times New Roman" panose="02020603050405020304" pitchFamily="18" charset="0"/>
                <a:cs typeface="Times New Roman" panose="02020603050405020304" pitchFamily="18" charset="0"/>
              </a:rPr>
              <a:t>The challenge </a:t>
            </a:r>
            <a:r>
              <a:rPr lang="en-US" sz="2000" dirty="0">
                <a:latin typeface="Times New Roman" panose="02020603050405020304" pitchFamily="18" charset="0"/>
                <a:cs typeface="Times New Roman" panose="02020603050405020304" pitchFamily="18" charset="0"/>
              </a:rPr>
              <a:t>of the coming century is how to feed ourselves with the currently depleting groundwater and the growing population</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How are we </a:t>
            </a:r>
            <a:r>
              <a:rPr lang="en-US" sz="2000" b="1" dirty="0" smtClean="0">
                <a:latin typeface="Times New Roman" panose="02020603050405020304" pitchFamily="18" charset="0"/>
                <a:cs typeface="Times New Roman" panose="02020603050405020304" pitchFamily="18" charset="0"/>
              </a:rPr>
              <a:t>to grow </a:t>
            </a:r>
            <a:r>
              <a:rPr lang="en-US" sz="2000" b="1" dirty="0">
                <a:latin typeface="Times New Roman" panose="02020603050405020304" pitchFamily="18" charset="0"/>
                <a:cs typeface="Times New Roman" panose="02020603050405020304" pitchFamily="18" charset="0"/>
              </a:rPr>
              <a:t>more food on the same land Earth has?</a:t>
            </a:r>
            <a:endParaRPr lang="en-US" sz="2000" b="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Turns out 60% of land that can grow crops is here in Africa</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What keeps the African farmer from realizing their potential?</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sym typeface="+mn-ea"/>
              </a:rPr>
              <a:t>Lack of access to </a:t>
            </a:r>
            <a:r>
              <a:rPr lang="en-US" sz="2000" dirty="0" smtClean="0">
                <a:latin typeface="Times New Roman" panose="02020603050405020304" pitchFamily="18" charset="0"/>
                <a:cs typeface="Times New Roman" panose="02020603050405020304" pitchFamily="18" charset="0"/>
                <a:sym typeface="+mn-ea"/>
              </a:rPr>
              <a:t>information and so we’re solving </a:t>
            </a:r>
            <a:r>
              <a:rPr lang="en-US" sz="2000" dirty="0">
                <a:latin typeface="Times New Roman" panose="02020603050405020304" pitchFamily="18" charset="0"/>
                <a:cs typeface="Times New Roman" panose="02020603050405020304" pitchFamily="18" charset="0"/>
                <a:sym typeface="+mn-ea"/>
              </a:rPr>
              <a:t>problem of getting climate data into the farmers hands </a:t>
            </a:r>
            <a:endParaRPr lang="en-US" sz="2000" dirty="0">
              <a:latin typeface="Times New Roman" panose="02020603050405020304" pitchFamily="18" charset="0"/>
              <a:cs typeface="Times New Roman" panose="02020603050405020304" pitchFamily="18" charset="0"/>
            </a:endParaRPr>
          </a:p>
          <a:p>
            <a:endParaRPr lang="en-US" dirty="0"/>
          </a:p>
        </p:txBody>
      </p:sp>
      <p:pic>
        <p:nvPicPr>
          <p:cNvPr id="3074" name="Picture 2"/>
          <p:cNvPicPr>
            <a:picLocks noChangeAspect="1" noChangeArrowheads="1"/>
          </p:cNvPicPr>
          <p:nvPr>
            <p:ph sz="quarter" idx="2"/>
          </p:nvPr>
        </p:nvPicPr>
        <p:blipFill>
          <a:blip r:embed="rId1">
            <a:extLst>
              <a:ext uri="{28A0092B-C50C-407E-A947-70E740481C1C}">
                <a14:useLocalDpi xmlns:a14="http://schemas.microsoft.com/office/drawing/2010/main" val="0"/>
              </a:ext>
            </a:extLst>
          </a:blip>
          <a:srcRect/>
          <a:stretch>
            <a:fillRect/>
          </a:stretch>
        </p:blipFill>
        <p:spPr bwMode="auto">
          <a:xfrm>
            <a:off x="4572000" y="1219200"/>
            <a:ext cx="4234815" cy="318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nvSpPr>
        <p:spPr>
          <a:xfrm>
            <a:off x="76200" y="1828800"/>
            <a:ext cx="462026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371600"/>
            <a:ext cx="8077200" cy="4524315"/>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 Monitoring Africa’s environment is an important challenge if the continent’s resources are to be used in an optimal and sustainable manner. Food production and harvest predictions profit from improved understanding of water availability over space and time. </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Presently</a:t>
            </a:r>
            <a:r>
              <a:rPr lang="en-US" dirty="0">
                <a:latin typeface="Times New Roman" panose="02020603050405020304" pitchFamily="18" charset="0"/>
                <a:cs typeface="Times New Roman" panose="02020603050405020304" pitchFamily="18" charset="0"/>
              </a:rPr>
              <a:t>, African observation networks are very limited, and national governments and regional planners do not have the data to make proper decisions regarding investments in water resources infrastructure. </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Ground data combined with satellite data and computer models to help improve weather </a:t>
            </a:r>
            <a:r>
              <a:rPr lang="en-US" dirty="0" smtClean="0">
                <a:latin typeface="Times New Roman" panose="02020603050405020304" pitchFamily="18" charset="0"/>
                <a:cs typeface="Times New Roman" panose="02020603050405020304" pitchFamily="18" charset="0"/>
              </a:rPr>
              <a:t>predictions</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By estimation, water productivity can be improved by 26% with better predictions</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Additionally, </a:t>
            </a:r>
            <a:r>
              <a:rPr lang="en-US" dirty="0">
                <a:latin typeface="Times New Roman" panose="02020603050405020304" pitchFamily="18" charset="0"/>
                <a:cs typeface="Times New Roman" panose="02020603050405020304" pitchFamily="18" charset="0"/>
              </a:rPr>
              <a:t>weather stations are expensive to maintain, however, TAHMO has designed a cheap but efficient weather station by making use of readily available sensors  that are low  maintenance and cheap </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286000" y="533400"/>
            <a:ext cx="4267200" cy="369332"/>
          </a:xfrm>
          <a:prstGeom prst="rect">
            <a:avLst/>
          </a:prstGeom>
          <a:noFill/>
        </p:spPr>
        <p:txBody>
          <a:bodyPr wrap="square" rtlCol="0">
            <a:spAutoFit/>
          </a:bodyPr>
          <a:lstStyle/>
          <a:p>
            <a:pPr algn="ctr"/>
            <a:r>
              <a:rPr lang="en-US" b="1" dirty="0" smtClean="0">
                <a:latin typeface="+mj-lt"/>
              </a:rPr>
              <a:t>Relevance</a:t>
            </a:r>
            <a:endParaRPr lang="en-US" b="1"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1">
            <a:extLst>
              <a:ext uri="{28A0092B-C50C-407E-A947-70E740481C1C}">
                <a14:useLocalDpi xmlns:a14="http://schemas.microsoft.com/office/drawing/2010/main" val="0"/>
              </a:ext>
            </a:extLst>
          </a:blip>
          <a:stretch>
            <a:fillRect/>
          </a:stretch>
        </p:blipFill>
        <p:spPr>
          <a:xfrm>
            <a:off x="838200" y="685800"/>
            <a:ext cx="8001000" cy="54927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8534400" cy="6740307"/>
          </a:xfrm>
          <a:prstGeom prst="rect">
            <a:avLst/>
          </a:prstGeom>
        </p:spPr>
        <p:txBody>
          <a:bodyPr wrap="square">
            <a:spAutoFit/>
          </a:bodyPr>
          <a:lstStyle/>
          <a:p>
            <a:pPr algn="ctr"/>
            <a:r>
              <a:rPr lang="en-US" b="1" dirty="0" err="1"/>
              <a:t>RainQC</a:t>
            </a:r>
            <a:r>
              <a:rPr lang="en-US" b="1" dirty="0"/>
              <a:t> </a:t>
            </a:r>
            <a:r>
              <a:rPr lang="en-US" b="1" dirty="0" smtClean="0"/>
              <a:t> Main Procedure</a:t>
            </a:r>
            <a:endParaRPr lang="en-US" b="1" dirty="0" smtClean="0"/>
          </a:p>
          <a:p>
            <a:endParaRPr lang="en-US" dirty="0" smtClean="0"/>
          </a:p>
          <a:p>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Model Training task: Use available historical data at each station and its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neighbors to fit an anomaly detection model, used to assess (score) the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quality of future sensors reported data.</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Model Evaluation task: Use a validation dataset to determine an anomaly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detection threshold for each trained model.</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Station/model scoring task: Use a trained model to predict the expected value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each station, then compute an anomaly score based on the dissimilarity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between prediction and observed data</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model training and evaluation process happens after a particular stride when developing a new model happens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model scoring happens on a daily basis when running a job</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Data </a:t>
            </a:r>
            <a:r>
              <a:rPr lang="en-US" b="1" dirty="0">
                <a:latin typeface="Times New Roman" panose="02020603050405020304" pitchFamily="18" charset="0"/>
                <a:cs typeface="Times New Roman" panose="02020603050405020304" pitchFamily="18" charset="0"/>
              </a:rPr>
              <a:t>completeness check for training procedure</a:t>
            </a: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Current system requirement: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Neighbors selection radius: 100km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Min and max number of neighbors: 1 and 5</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Minimum of 15 days per month (180 days). At least half a month of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simultaneously complete precipitation (daily completeness) at the target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station and its neighbors.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Minimum of 260 out of 288 daily expected values (sensors record</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precipitation at 5-minute interval - i.e., 288 records in 24h). More than 90% of</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expected data is required to consider a station complete for a given day</a:t>
            </a:r>
            <a:r>
              <a:rPr lang="en-US" dirty="0"/>
              <a: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1043166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27" y="228600"/>
            <a:ext cx="2419350" cy="44386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12872838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4662" y="254577"/>
            <a:ext cx="3114675" cy="44196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04149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15450"/>
            <a:ext cx="3771900" cy="4429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3" name="Rectangle 5"/>
          <p:cNvSpPr>
            <a:spLocks noChangeArrowheads="1"/>
          </p:cNvSpPr>
          <p:nvPr/>
        </p:nvSpPr>
        <p:spPr bwMode="auto">
          <a:xfrm>
            <a:off x="0" y="489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4" name="Rectangle 6"/>
          <p:cNvSpPr>
            <a:spLocks noChangeArrowheads="1"/>
          </p:cNvSpPr>
          <p:nvPr/>
        </p:nvSpPr>
        <p:spPr bwMode="auto">
          <a:xfrm>
            <a:off x="0" y="931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2055" name="Picture 304149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4577"/>
            <a:ext cx="3771900" cy="44291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9"/>
          <p:cNvSpPr>
            <a:spLocks noChangeArrowheads="1"/>
          </p:cNvSpPr>
          <p:nvPr/>
        </p:nvSpPr>
        <p:spPr bwMode="auto">
          <a:xfrm>
            <a:off x="0" y="48863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7696200" cy="4799965"/>
          </a:xfrm>
          <a:prstGeom prst="rect">
            <a:avLst/>
          </a:prstGeom>
        </p:spPr>
        <p:txBody>
          <a:bodyPr wrap="square">
            <a:spAutoFit/>
          </a:bodyPr>
          <a:lstStyle/>
          <a:p>
            <a:pPr algn="ctr"/>
            <a:r>
              <a:rPr lang="en-US" b="1" dirty="0" smtClean="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happens when running a job</a:t>
            </a:r>
            <a:r>
              <a:rPr lang="en-US"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pPr algn="ctr"/>
            <a:endParaRPr lang="en-US"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From these evaluated models, they undergo a scoring process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current anomaly detection model is based on the aggregated precipitation data for a day. The data is collected after every 5 minutes hence the 288 from </a:t>
            </a:r>
            <a:r>
              <a:rPr lang="en-US" dirty="0" smtClean="0">
                <a:latin typeface="Times New Roman" panose="02020603050405020304" pitchFamily="18" charset="0"/>
                <a:cs typeface="Times New Roman" panose="02020603050405020304" pitchFamily="18" charset="0"/>
              </a:rPr>
              <a:t>12am to </a:t>
            </a:r>
            <a:r>
              <a:rPr lang="en-US" dirty="0" smtClean="0">
                <a:latin typeface="Times New Roman" panose="02020603050405020304" pitchFamily="18" charset="0"/>
                <a:cs typeface="Times New Roman" panose="02020603050405020304" pitchFamily="18" charset="0"/>
              </a:rPr>
              <a:t>11.55pm</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What is a job</a:t>
            </a:r>
            <a:r>
              <a:rPr lang="en-US" b="1" dirty="0" smtClean="0">
                <a:latin typeface="Times New Roman" panose="02020603050405020304" pitchFamily="18" charset="0"/>
                <a:cs typeface="Times New Roman" panose="02020603050405020304" pitchFamily="18" charset="0"/>
              </a:rPr>
              <a:t>?</a:t>
            </a: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 job is scoring an anomaly detection model for a single station on a single day and recording the results in the TAHMO system.</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Scoring results in the TAHMO system only happens immediately when scoring succeeds (either get consistent data or data with inconsistent results)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If there is insufficient data to score the station, the job manager will retry a number of times on successive runs(AFTER 7 DAYS) of the job manager. If scoring doesn’t ultimately succeed, it will then store the results in the TAHMO system but with a different code that indicates insufficient data</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Origin</Template>
  <TotalTime>0</TotalTime>
  <Words>4139</Words>
  <Application>WPS Presentation</Application>
  <PresentationFormat>On-screen Show (4:3)</PresentationFormat>
  <Paragraphs>93</Paragraphs>
  <Slides>11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Arial</vt:lpstr>
      <vt:lpstr>SimSun</vt:lpstr>
      <vt:lpstr>Wingdings</vt:lpstr>
      <vt:lpstr>Wingdings 3</vt:lpstr>
      <vt:lpstr>Wingdings</vt:lpstr>
      <vt:lpstr>Times New Roman</vt:lpstr>
      <vt:lpstr>Calibri</vt:lpstr>
      <vt:lpstr>Gill Sans MT</vt:lpstr>
      <vt:lpstr>Microsoft YaHei</vt:lpstr>
      <vt:lpstr>Arial Unicode MS</vt:lpstr>
      <vt:lpstr>Bookman Old Style</vt:lpstr>
      <vt:lpstr>Origin</vt:lpstr>
      <vt:lpstr>PowerPoint 演示文稿</vt:lpstr>
      <vt:lpstr>PowerPoint 演示文稿</vt:lpstr>
      <vt:lpstr>How we are solving the problem?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TAHMO</dc:title>
  <dc:creator>user</dc:creator>
  <cp:lastModifiedBy>Austin</cp:lastModifiedBy>
  <cp:revision>33</cp:revision>
  <dcterms:created xsi:type="dcterms:W3CDTF">2022-10-15T11:32:00Z</dcterms:created>
  <dcterms:modified xsi:type="dcterms:W3CDTF">2022-10-21T02:16:12Z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39360F5670F04D438B8CB79A4ABDCACE</vt:lpwstr>
  </property>
  <property fmtid="{D5CDD505-2E9C-101B-9397-08002B2CF9AE}" pid="3" name="KSOProductBuildVer">
    <vt:lpwstr>1033-11.2.0.11210</vt:lpwstr>
  </property>
</Properties>
</file>