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e3993a15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6e3993a15b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e3993a15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16e3993a15b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6e3993a15b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6e3993a15b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e3993a15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6e3993a15b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e3993a15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6e3993a15b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e3993a15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6e3993a15b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e3993a15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6e3993a15b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700557" y="5710754"/>
            <a:ext cx="887177" cy="211264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342515" y="1981600"/>
            <a:ext cx="15603000" cy="3460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42500" y="6349752"/>
            <a:ext cx="156030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623400" y="2510550"/>
            <a:ext cx="17041200" cy="3781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623400" y="64568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342500" y="4282500"/>
            <a:ext cx="15704400" cy="17220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80500" y="1052700"/>
            <a:ext cx="124542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0059350" y="8991000"/>
            <a:ext cx="936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531000" y="2162800"/>
            <a:ext cx="8090400" cy="3420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31000" y="5690402"/>
            <a:ext cx="8090400" cy="2691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>
                <a:solidFill>
                  <a:schemeClr val="lt1"/>
                </a:solidFill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>
                <a:solidFill>
                  <a:schemeClr val="lt1"/>
                </a:solidFill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>
                <a:solidFill>
                  <a:schemeClr val="lt1"/>
                </a:solidFill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>
                <a:solidFill>
                  <a:schemeClr val="lt1"/>
                </a:solidFill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>
                <a:solidFill>
                  <a:schemeClr val="lt1"/>
                </a:solidFill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>
                <a:solidFill>
                  <a:schemeClr val="lt1"/>
                </a:solidFill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>
                <a:solidFill>
                  <a:schemeClr val="lt1"/>
                </a:solidFill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>
                <a:solidFill>
                  <a:schemeClr val="lt1"/>
                </a:solidFill>
              </a:defRPr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verage"/>
              <a:buChar char="●"/>
              <a:defRPr sz="3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406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○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4064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■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4064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●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4064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○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4064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■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4064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●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4064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○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4064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verage"/>
              <a:buChar char="■"/>
              <a:defRPr sz="2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jaredmaks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2650637" y="4771850"/>
            <a:ext cx="13279276" cy="2314100"/>
            <a:chOff x="5" y="1399305"/>
            <a:chExt cx="17705701" cy="3085467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6" y="1399305"/>
              <a:ext cx="177057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BE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Deploying Tailor-Made IoT Solutions at The Grassroot</a:t>
              </a:r>
              <a:endParaRPr sz="4000">
                <a:solidFill>
                  <a:srgbClr val="FFBE4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" y="3056472"/>
              <a:ext cx="15175500" cy="14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Jared makario</a:t>
              </a:r>
              <a:endParaRPr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IoT Solutions Engineer, Newcore IoT </a:t>
              </a:r>
              <a:endParaRPr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8675" y="223675"/>
            <a:ext cx="3005552" cy="13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4225" y="133100"/>
            <a:ext cx="4866025" cy="14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650663" y="2671100"/>
            <a:ext cx="1327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DeKUT-DSAIL Research Day 21st Oct 2022</a:t>
            </a:r>
            <a:endParaRPr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7196699" y="2967300"/>
            <a:ext cx="389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90909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r>
              <a:rPr b="1" i="0" lang="en-US" sz="6000" u="none" cap="none" strike="noStrike">
                <a:solidFill>
                  <a:srgbClr val="09090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0"/>
          </a:p>
        </p:txBody>
      </p:sp>
      <p:sp>
        <p:nvSpPr>
          <p:cNvPr id="147" name="Google Shape;147;p22"/>
          <p:cNvSpPr txBox="1"/>
          <p:nvPr/>
        </p:nvSpPr>
        <p:spPr>
          <a:xfrm>
            <a:off x="7158125" y="4057975"/>
            <a:ext cx="438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jaredmaks@gmail.com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@JaredMakario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1240325" y="410725"/>
            <a:ext cx="15326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Industrial </a:t>
            </a: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Verticals</a:t>
            </a: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 Leveraging LPWAN Technologies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40325" y="1395625"/>
            <a:ext cx="1383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verage"/>
                <a:ea typeface="Average"/>
                <a:cs typeface="Average"/>
                <a:sym typeface="Average"/>
              </a:rPr>
              <a:t>IoT Solutions Focus Areas </a:t>
            </a:r>
            <a:endParaRPr sz="3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40325" y="2762250"/>
            <a:ext cx="5733000" cy="6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Precision A</a:t>
            </a: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griculture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Climate Change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Livestock management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Wildlife conservation 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 Water management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Fintech for SMEs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Asset tracking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Facility management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E.T.C</a:t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053" y="22415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9535189" y="9246218"/>
            <a:ext cx="504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1: Precision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 farming need constant soil health and environmental parameter monitoring 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331927" y="4582200"/>
            <a:ext cx="590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2: Food security and nutrition needs integration of effective technologies and farmer education 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87826" y="9424775"/>
            <a:ext cx="539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3: IoT solutions with data and modern trackers have cut down costs in mechanization increasing food production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850" y="147525"/>
            <a:ext cx="11447326" cy="76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9372676" y="7937375"/>
            <a:ext cx="539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4: LPWAN based stoves cuts on fuel costs and carbon 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through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 wireless remote monitoring and control to save the planet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088051" cy="405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134800"/>
            <a:ext cx="6088051" cy="405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635700" y="988325"/>
            <a:ext cx="17016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range of stressors such as pests, diseases, pesticides, pollutants/toxins, nutritional deficits, habitat loss, effects of climate variability, agricultural production intensification, reduced species or genetic diversity has affected livestock.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9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68650" y="144050"/>
            <a:ext cx="1532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Livestock management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5" y="3107925"/>
            <a:ext cx="7964400" cy="55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3270" y="3060388"/>
            <a:ext cx="8469480" cy="56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47277" y="8798000"/>
            <a:ext cx="59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4: A bee foraging for 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nectar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 on a flower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0276914" y="8798000"/>
            <a:ext cx="59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5: Livestock production, feeding, health and activity tracking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437750" y="310450"/>
            <a:ext cx="13830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Average"/>
                <a:ea typeface="Average"/>
                <a:cs typeface="Average"/>
                <a:sym typeface="Average"/>
              </a:rPr>
              <a:t>The Kenya and African Context In Leveraging LPWAN Connectivity (LoRa, Sigfox, NB-IoT e.t.c)</a:t>
            </a:r>
            <a:endParaRPr sz="50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192902" y="8815025"/>
            <a:ext cx="59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6: LoRa Protocol 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350" y="2195849"/>
            <a:ext cx="11991150" cy="6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1528525" y="2846725"/>
            <a:ext cx="1383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LPWAN network and 4G, 5G broadband mobile communication integration.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IoT solutions user education, marketing, </a:t>
            </a: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sensitization 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Local IoT community support.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Affordable, robust local IoT hardware and software.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AI integration and deployment.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R&amp;D </a:t>
            </a: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support</a:t>
            </a: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with open source datasets, computational resources.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rage"/>
              <a:buChar char="●"/>
            </a:pP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Tapping and </a:t>
            </a: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supporting</a:t>
            </a:r>
            <a:r>
              <a:rPr lang="en-US" sz="3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talent pool.</a:t>
            </a:r>
            <a:endParaRPr sz="3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80625" y="1443400"/>
            <a:ext cx="1532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 What Next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9"/>
          <p:cNvGrpSpPr/>
          <p:nvPr/>
        </p:nvGrpSpPr>
        <p:grpSpPr>
          <a:xfrm>
            <a:off x="6740979" y="1989082"/>
            <a:ext cx="10518299" cy="5668742"/>
            <a:chOff x="0" y="-9525"/>
            <a:chExt cx="14024400" cy="7558323"/>
          </a:xfrm>
        </p:grpSpPr>
        <p:sp>
          <p:nvSpPr>
            <p:cNvPr id="112" name="Google Shape;112;p19"/>
            <p:cNvSpPr txBox="1"/>
            <p:nvPr/>
          </p:nvSpPr>
          <p:spPr>
            <a:xfrm>
              <a:off x="0" y="-9525"/>
              <a:ext cx="140244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The Impact of Tailor-made T</a:t>
              </a:r>
              <a:r>
                <a:rPr b="1" lang="en-US" sz="6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ech solutions on Businesses</a:t>
              </a:r>
              <a:r>
                <a:rPr b="1" i="0" lang="en-US" sz="6000" u="none" cap="none" strike="noStrike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6000"/>
            </a:p>
          </p:txBody>
        </p:sp>
        <p:sp>
          <p:nvSpPr>
            <p:cNvPr id="113" name="Google Shape;113;p19"/>
            <p:cNvSpPr txBox="1"/>
            <p:nvPr/>
          </p:nvSpPr>
          <p:spPr>
            <a:xfrm>
              <a:off x="0" y="3485298"/>
              <a:ext cx="140244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19100" lvl="0" marL="4572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Automation, remote monitoring and control.</a:t>
              </a:r>
              <a:endPara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419100" lvl="0" marL="4572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Resources conservation and cost of production reduction.</a:t>
              </a:r>
              <a:endPara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419100" lvl="0" marL="4572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Data informed </a:t>
              </a: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decisions, policies, development, operations and strategic plans.</a:t>
              </a:r>
              <a:endPara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419100" lvl="0" marL="4572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Notable Increased production.</a:t>
              </a:r>
              <a:r>
                <a:rPr lang="en-US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50" y="2811613"/>
            <a:ext cx="6384674" cy="40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731327" y="7001025"/>
            <a:ext cx="590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7: Businesses and institutions have unique challenges and therefore need for tailor-made solutions to reach their highest potential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1487997" y="3159039"/>
            <a:ext cx="6583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90909"/>
                </a:solidFill>
                <a:latin typeface="Roboto"/>
                <a:ea typeface="Roboto"/>
                <a:cs typeface="Roboto"/>
                <a:sym typeface="Roboto"/>
              </a:rPr>
              <a:t>HO</a:t>
            </a:r>
            <a:r>
              <a:rPr b="1" lang="en-US" sz="2999">
                <a:solidFill>
                  <a:srgbClr val="090909"/>
                </a:solidFill>
                <a:latin typeface="Roboto"/>
                <a:ea typeface="Roboto"/>
                <a:cs typeface="Roboto"/>
                <a:sym typeface="Roboto"/>
              </a:rPr>
              <a:t>W LOCALLY MADE SOLUTIONS ARE GOING TO TRANSFORM AFRICA INTO THE FUTURE </a:t>
            </a:r>
            <a:endParaRPr/>
          </a:p>
        </p:txBody>
      </p:sp>
      <p:grpSp>
        <p:nvGrpSpPr>
          <p:cNvPr id="121" name="Google Shape;121;p20"/>
          <p:cNvGrpSpPr/>
          <p:nvPr/>
        </p:nvGrpSpPr>
        <p:grpSpPr>
          <a:xfrm>
            <a:off x="11108522" y="1403247"/>
            <a:ext cx="5748300" cy="2080425"/>
            <a:chOff x="0" y="-19050"/>
            <a:chExt cx="7664400" cy="2773899"/>
          </a:xfrm>
        </p:grpSpPr>
        <p:sp>
          <p:nvSpPr>
            <p:cNvPr id="122" name="Google Shape;122;p20"/>
            <p:cNvSpPr txBox="1"/>
            <p:nvPr/>
          </p:nvSpPr>
          <p:spPr>
            <a:xfrm>
              <a:off x="0" y="-19050"/>
              <a:ext cx="766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Enhanced</a:t>
              </a:r>
              <a:r>
                <a:rPr b="1" lang="en-US" sz="3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i="0" lang="en-US" sz="3000" u="none" cap="none" strike="noStrike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engagement</a:t>
              </a:r>
              <a:endParaRPr/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0" y="805149"/>
              <a:ext cx="7664400" cy="19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Ongoing collaboration among learning institutions, stakeholders, industry in R&amp;D</a:t>
              </a:r>
              <a:endParaRPr/>
            </a:p>
          </p:txBody>
        </p:sp>
      </p:grpSp>
      <p:sp>
        <p:nvSpPr>
          <p:cNvPr id="124" name="Google Shape;124;p20"/>
          <p:cNvSpPr txBox="1"/>
          <p:nvPr/>
        </p:nvSpPr>
        <p:spPr>
          <a:xfrm>
            <a:off x="9713128" y="1309097"/>
            <a:ext cx="924904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FFBE40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11148322" y="3614700"/>
            <a:ext cx="6583729" cy="2619075"/>
            <a:chOff x="0" y="-19051"/>
            <a:chExt cx="8778305" cy="3492100"/>
          </a:xfrm>
        </p:grpSpPr>
        <p:sp>
          <p:nvSpPr>
            <p:cNvPr id="126" name="Google Shape;126;p20"/>
            <p:cNvSpPr txBox="1"/>
            <p:nvPr/>
          </p:nvSpPr>
          <p:spPr>
            <a:xfrm>
              <a:off x="5" y="-19051"/>
              <a:ext cx="877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Taking on real world challenges</a:t>
              </a:r>
              <a:endParaRPr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0" y="805149"/>
              <a:ext cx="76644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There is a push to develop solutions for real problems for instance drought, water, food security, health, environment and education.</a:t>
              </a:r>
              <a:endParaRPr/>
            </a:p>
          </p:txBody>
        </p:sp>
      </p:grpSp>
      <p:sp>
        <p:nvSpPr>
          <p:cNvPr id="128" name="Google Shape;128;p20"/>
          <p:cNvSpPr txBox="1"/>
          <p:nvPr/>
        </p:nvSpPr>
        <p:spPr>
          <a:xfrm>
            <a:off x="9752928" y="3520550"/>
            <a:ext cx="924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FFBE4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11080097" y="6511053"/>
            <a:ext cx="5748300" cy="2080424"/>
            <a:chOff x="0" y="-19050"/>
            <a:chExt cx="7664400" cy="2773899"/>
          </a:xfrm>
        </p:grpSpPr>
        <p:sp>
          <p:nvSpPr>
            <p:cNvPr id="130" name="Google Shape;130;p20"/>
            <p:cNvSpPr txBox="1"/>
            <p:nvPr/>
          </p:nvSpPr>
          <p:spPr>
            <a:xfrm>
              <a:off x="0" y="-19050"/>
              <a:ext cx="766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Capacity building </a:t>
              </a:r>
              <a:r>
                <a:rPr b="1" lang="en-US" sz="3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and resources</a:t>
              </a:r>
              <a:endParaRPr/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0" y="805149"/>
              <a:ext cx="7664400" cy="19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Private and public mentorship and capacity building for talents and innovation.</a:t>
              </a:r>
              <a:endParaRPr/>
            </a:p>
          </p:txBody>
        </p:sp>
      </p:grpSp>
      <p:sp>
        <p:nvSpPr>
          <p:cNvPr id="132" name="Google Shape;132;p20"/>
          <p:cNvSpPr txBox="1"/>
          <p:nvPr/>
        </p:nvSpPr>
        <p:spPr>
          <a:xfrm>
            <a:off x="9929203" y="6550878"/>
            <a:ext cx="924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FFBE4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>
            <a:off x="424697" y="202691"/>
            <a:ext cx="6583728" cy="2007288"/>
            <a:chOff x="0" y="-9525"/>
            <a:chExt cx="8778304" cy="2676385"/>
          </a:xfrm>
        </p:grpSpPr>
        <p:sp>
          <p:nvSpPr>
            <p:cNvPr id="138" name="Google Shape;138;p21"/>
            <p:cNvSpPr txBox="1"/>
            <p:nvPr/>
          </p:nvSpPr>
          <p:spPr>
            <a:xfrm>
              <a:off x="0" y="-9525"/>
              <a:ext cx="8778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The Utopia</a:t>
              </a:r>
              <a:r>
                <a:rPr b="1" i="0" lang="en-US" sz="6000" u="none" cap="none" strike="noStrike">
                  <a:solidFill>
                    <a:srgbClr val="090909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6000"/>
            </a:p>
          </p:txBody>
        </p:sp>
        <p:sp>
          <p:nvSpPr>
            <p:cNvPr id="139" name="Google Shape;139;p21"/>
            <p:cNvSpPr txBox="1"/>
            <p:nvPr/>
          </p:nvSpPr>
          <p:spPr>
            <a:xfrm>
              <a:off x="4" y="1222060"/>
              <a:ext cx="87783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MORE LPWAN </a:t>
              </a: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INFRASTRUCTURES</a:t>
              </a: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COMING UP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200" y="2368825"/>
            <a:ext cx="12086049" cy="6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842127" y="9150550"/>
            <a:ext cx="59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Figure 8:  Current lora 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network</a:t>
            </a:r>
            <a:r>
              <a:rPr i="1" lang="en-US">
                <a:latin typeface="Average"/>
                <a:ea typeface="Average"/>
                <a:cs typeface="Average"/>
                <a:sym typeface="Average"/>
              </a:rPr>
              <a:t> coverage in the world 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