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116B5-9D2C-43DC-AFA0-759AC13C16A1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56A03-0DAF-40E5-A912-7F7DA809F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4404-E8F1-427F-8817-E5391AC4F1E9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E039-7352-42FC-84E9-E413BBE0A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4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7A85-7D25-4AD5-9DB8-620472A909C2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E039-7352-42FC-84E9-E413BBE0A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6E18-92AF-4909-AAB2-1B55C7EF1335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E039-7352-42FC-84E9-E413BBE0A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7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616A-C16D-465C-AFE5-4B4C848BC4C6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E039-7352-42FC-84E9-E413BBE0A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8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A1EE-9F37-4948-BCB3-14DF6FBD16B9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E039-7352-42FC-84E9-E413BBE0A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4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FD44-8EC6-4D8B-806A-C990D0AE6CCE}" type="datetime1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E039-7352-42FC-84E9-E413BBE0A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4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92880-0E07-496F-864D-C03B8DAEDC44}" type="datetime1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E039-7352-42FC-84E9-E413BBE0A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6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DC70-BB8B-4751-A106-FE808FA00ADC}" type="datetime1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E039-7352-42FC-84E9-E413BBE0A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123F-12F8-4F4F-8C18-BF3D0F71A6EC}" type="datetime1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E039-7352-42FC-84E9-E413BBE0A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3177-E9D6-4131-B631-E261FBAC48BB}" type="datetime1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E039-7352-42FC-84E9-E413BBE0A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6295-79A9-4F8A-814A-28272898514E}" type="datetime1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E039-7352-42FC-84E9-E413BBE0A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8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DB78B-41DD-4752-80F4-BBFB8369A62E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5E039-7352-42FC-84E9-E413BBE0A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6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22B12-DB59-266D-6180-CA36496D1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79503"/>
            <a:ext cx="6858000" cy="112069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alatino Linotype" panose="02040502050505030304" pitchFamily="18" charset="0"/>
              </a:rPr>
              <a:t>Power Analysis In IoT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1D549-72AC-B219-9F8B-E335C5572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561992"/>
            <a:ext cx="6858000" cy="1134636"/>
          </a:xfrm>
        </p:spPr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CASE STUDY: </a:t>
            </a:r>
          </a:p>
          <a:p>
            <a:r>
              <a:rPr lang="en-US" dirty="0">
                <a:latin typeface="Palatino Linotype" panose="02040502050505030304" pitchFamily="18" charset="0"/>
              </a:rPr>
              <a:t>Project Ewaso: Water Resource Monitoring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D040E29-7CF8-319E-0460-D47AED2D9810}"/>
              </a:ext>
            </a:extLst>
          </p:cNvPr>
          <p:cNvSpPr txBox="1">
            <a:spLocks/>
          </p:cNvSpPr>
          <p:nvPr/>
        </p:nvSpPr>
        <p:spPr>
          <a:xfrm>
            <a:off x="1254512" y="4622175"/>
            <a:ext cx="6858000" cy="1134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alatino Linotype" panose="02040502050505030304" pitchFamily="18" charset="0"/>
              </a:rPr>
              <a:t>By: </a:t>
            </a:r>
          </a:p>
          <a:p>
            <a:r>
              <a:rPr lang="en-US" dirty="0">
                <a:latin typeface="Palatino Linotype" panose="02040502050505030304" pitchFamily="18" charset="0"/>
              </a:rPr>
              <a:t>Jason Kabi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D7787-2FB2-B513-307C-51D7D4C3D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6" y="6065949"/>
            <a:ext cx="2472744" cy="79205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26F04-C2D9-A229-AD81-BE977F57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3812" y="0"/>
            <a:ext cx="2057400" cy="365125"/>
          </a:xfrm>
        </p:spPr>
        <p:txBody>
          <a:bodyPr/>
          <a:lstStyle/>
          <a:p>
            <a:fld id="{84F5E039-7352-42FC-84E9-E413BBE0A988}" type="slidenum">
              <a:rPr lang="en-US" sz="3200" b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1</a:t>
            </a:fld>
            <a:endParaRPr lang="en-US" sz="32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CC873-CFF3-C19A-E237-CAA3CC2F7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75533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Deployments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FFD845-6424-F5FF-FBFA-581607C64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4" y="1557048"/>
            <a:ext cx="4468969" cy="40066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98039-8966-9E0A-F6B8-A8AFDEE7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2057400" cy="365125"/>
          </a:xfrm>
        </p:spPr>
        <p:txBody>
          <a:bodyPr/>
          <a:lstStyle/>
          <a:p>
            <a:fld id="{84F5E039-7352-42FC-84E9-E413BBE0A988}" type="slidenum">
              <a:rPr lang="en-US" sz="3200" b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10</a:t>
            </a:fld>
            <a:endParaRPr lang="en-US" sz="32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41056F-BBA3-FB37-4A81-3D10AE794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4" t="6933" r="12864" b="4997"/>
          <a:stretch/>
        </p:blipFill>
        <p:spPr>
          <a:xfrm rot="5400000">
            <a:off x="4790293" y="1544816"/>
            <a:ext cx="4006626" cy="403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85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3E8BF-04E5-73A9-EEDE-35047CA4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7701"/>
            <a:ext cx="7886700" cy="58791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Benefits Of Instrumentation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CB17E-2A6C-351C-65EC-7A500D3B5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3188"/>
            <a:ext cx="9144000" cy="5814811"/>
          </a:xfrm>
        </p:spPr>
        <p:txBody>
          <a:bodyPr/>
          <a:lstStyle/>
          <a:p>
            <a:pPr algn="ctr"/>
            <a:r>
              <a:rPr lang="en-US" sz="2000" dirty="0">
                <a:latin typeface="Palatino Linotype" panose="02040502050505030304" pitchFamily="18" charset="0"/>
              </a:rPr>
              <a:t>Evidence of charging </a:t>
            </a:r>
          </a:p>
          <a:p>
            <a:pPr algn="ctr"/>
            <a:r>
              <a:rPr lang="en-US" sz="2000" dirty="0">
                <a:latin typeface="Palatino Linotype" panose="02040502050505030304" pitchFamily="18" charset="0"/>
              </a:rPr>
              <a:t>Disconnect detection </a:t>
            </a:r>
          </a:p>
          <a:p>
            <a:pPr algn="ctr"/>
            <a:r>
              <a:rPr lang="en-US" sz="2000" dirty="0">
                <a:latin typeface="Palatino Linotype" panose="02040502050505030304" pitchFamily="18" charset="0"/>
              </a:rPr>
              <a:t>Quantify amount of power coming in from the solar source.</a:t>
            </a:r>
          </a:p>
          <a:p>
            <a:pPr marL="0" indent="0" algn="ctr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Solar current sensor output.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0E1C3-DAE2-D5D8-D198-C9B2E7BAF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" y="2711003"/>
            <a:ext cx="4481847" cy="3103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EEF3D8-A8F2-C59F-5760-3D72290A1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11003"/>
            <a:ext cx="4391694" cy="2981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7243FD-61D9-29F4-A136-155DDD9FD4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6" y="6065949"/>
            <a:ext cx="2472744" cy="7920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30F91-38B9-8864-6AEC-1E067E3F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2057400" cy="365125"/>
          </a:xfrm>
        </p:spPr>
        <p:txBody>
          <a:bodyPr/>
          <a:lstStyle/>
          <a:p>
            <a:fld id="{84F5E039-7352-42FC-84E9-E413BBE0A988}" type="slidenum">
              <a:rPr lang="en-US" sz="3200" b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11</a:t>
            </a:fld>
            <a:endParaRPr lang="en-US" sz="32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29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8820-EC7F-B215-1EEE-4E3E5D27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79205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Battery voltage sensor output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279FF8-AB6C-7872-9E45-7423CD272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750971"/>
            <a:ext cx="5615518" cy="2862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632C08-E0F1-1D87-A2A4-48903AE4A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3732481"/>
            <a:ext cx="5615517" cy="2862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D6D209-1C58-3252-CEDD-A911DC733C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6" y="6065949"/>
            <a:ext cx="2472744" cy="79205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3834FB-8BF7-72FD-74C0-7939FC0EA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2057400" cy="365125"/>
          </a:xfrm>
        </p:spPr>
        <p:txBody>
          <a:bodyPr/>
          <a:lstStyle/>
          <a:p>
            <a:fld id="{84F5E039-7352-42FC-84E9-E413BBE0A988}" type="slidenum">
              <a:rPr lang="en-US" sz="3200" b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12</a:t>
            </a:fld>
            <a:endParaRPr lang="en-US" sz="32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71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2F800-D228-949C-ED09-B48D71913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3201"/>
            <a:ext cx="7886700" cy="12492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Palatino Linotype" panose="02040502050505030304" pitchFamily="18" charset="0"/>
              </a:rPr>
              <a:t>End </a:t>
            </a:r>
          </a:p>
          <a:p>
            <a:pPr marL="0" indent="0" algn="ctr">
              <a:buNone/>
            </a:pPr>
            <a:r>
              <a:rPr lang="en-US" sz="3600" b="1" dirty="0">
                <a:latin typeface="Palatino Linotype" panose="02040502050505030304" pitchFamily="18" charset="0"/>
              </a:rPr>
              <a:t>Thanks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4C26D-20CF-CD33-1A78-812667B4D8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6" y="6065949"/>
            <a:ext cx="2472744" cy="792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71380F-AF4B-56AA-7E1A-3ED26C326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1" y="1748977"/>
            <a:ext cx="6877318" cy="418044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CDD1AF-6F88-5436-3097-B3535D00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2057400" cy="365125"/>
          </a:xfrm>
        </p:spPr>
        <p:txBody>
          <a:bodyPr/>
          <a:lstStyle/>
          <a:p>
            <a:fld id="{84F5E039-7352-42FC-84E9-E413BBE0A988}" type="slidenum">
              <a:rPr lang="en-US" sz="3200" b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13</a:t>
            </a:fld>
            <a:endParaRPr lang="en-US" sz="32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7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A2D64-8569-7D3D-A9FB-E217F2B0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9141"/>
            <a:ext cx="7886700" cy="99889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Why power analysis/energy management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5D2A5-D5EA-27BF-1BF9-E2B3BE09E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25" y="1262130"/>
            <a:ext cx="8347925" cy="55958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Palatino Linotype" panose="02040502050505030304" pitchFamily="18" charset="0"/>
              </a:rPr>
              <a:t>Power source is small and inefficient (batteries)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Palatino Linotype" panose="02040502050505030304" pitchFamily="18" charset="0"/>
              </a:rPr>
              <a:t>Intermittent nature of solar power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Palatino Linotype" panose="02040502050505030304" pitchFamily="18" charset="0"/>
              </a:rPr>
              <a:t>Getting an idea of the amount of power being draw by the IoT device.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Palatino Linotype" panose="02040502050505030304" pitchFamily="18" charset="0"/>
              </a:rPr>
              <a:t>Importance of the device function. etc. 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Palatino Linotype" panose="0204050205050503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AF886-A387-25BC-CFD1-946B5A06F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68" y="3631842"/>
            <a:ext cx="4338438" cy="30522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E275A4-F418-350C-C40A-1F42CD47C9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6" y="6065949"/>
            <a:ext cx="2472744" cy="7920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2A9F5-2385-F20C-5BAE-8606D60A9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2057400" cy="365125"/>
          </a:xfrm>
        </p:spPr>
        <p:txBody>
          <a:bodyPr/>
          <a:lstStyle/>
          <a:p>
            <a:fld id="{84F5E039-7352-42FC-84E9-E413BBE0A988}" type="slidenum">
              <a:rPr lang="en-US" sz="3200" b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fld>
            <a:endParaRPr lang="en-US" sz="32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8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222B-BB78-451F-6CAE-D8BD86BA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5365"/>
            <a:ext cx="7886700" cy="74918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Electrical Power and Energy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DD73F3-5822-2A62-3C0B-F807B5E561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78040"/>
                <a:ext cx="7886700" cy="4159876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latin typeface="Palatino Linotype" panose="02040502050505030304" pitchFamily="18" charset="0"/>
                  </a:rPr>
                  <a:t>Power:</a:t>
                </a:r>
                <a:r>
                  <a:rPr lang="en-US" sz="2000" dirty="0">
                    <a:latin typeface="Palatino Linotype" panose="02040502050505030304" pitchFamily="18" charset="0"/>
                  </a:rPr>
                  <a:t> Rate at which electrical energy is transferred by an electrical circuit. Characterized by flow of charge (current) and potential of charge (voltage).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1800" dirty="0">
                    <a:latin typeface="Palatino Linotype" panose="020405020505050303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𝑜𝑤𝑒𝑟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𝑉𝐼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>
                  <a:latin typeface="Palatino Linotype" panose="020405020505050303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n-US" sz="1800" dirty="0">
                  <a:latin typeface="Palatino Linotype" panose="0204050205050503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latin typeface="Palatino Linotype" panose="02040502050505030304" pitchFamily="18" charset="0"/>
                  </a:rPr>
                  <a:t>Energy</a:t>
                </a:r>
                <a:r>
                  <a:rPr lang="en-US" sz="2000" dirty="0">
                    <a:latin typeface="Palatino Linotype" panose="02040502050505030304" pitchFamily="18" charset="0"/>
                  </a:rPr>
                  <a:t>: Power over a time interval.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DD73F3-5822-2A62-3C0B-F807B5E561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78040"/>
                <a:ext cx="7886700" cy="4159876"/>
              </a:xfrm>
              <a:blipFill>
                <a:blip r:embed="rId2"/>
                <a:stretch>
                  <a:fillRect l="-696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2355965-AAE7-7EBC-29D6-7ACAC7784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6" y="6065949"/>
            <a:ext cx="2472744" cy="79205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0DF560-C7FA-5A9B-38B3-2102DA31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2057400" cy="365125"/>
          </a:xfrm>
        </p:spPr>
        <p:txBody>
          <a:bodyPr/>
          <a:lstStyle/>
          <a:p>
            <a:fld id="{84F5E039-7352-42FC-84E9-E413BBE0A988}" type="slidenum">
              <a:rPr lang="en-US" sz="3200" b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3</a:t>
            </a:fld>
            <a:endParaRPr lang="en-US" sz="32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5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71D4B-2CEE-9B41-E0B4-92D7C160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Power Saving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D85CE-4527-E57B-B9AF-615D76880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Processor clock speed throttling</a:t>
            </a:r>
          </a:p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Sleep modes –Project Ewaso</a:t>
            </a:r>
          </a:p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Power off  - Project DSAIL camera trap</a:t>
            </a:r>
          </a:p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Peripheral device power down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22180-C1AD-6AE4-A2CE-C2B649C1A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6" y="6065949"/>
            <a:ext cx="2472744" cy="79205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AEFF8-A8DC-8B66-A6D3-92718742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1"/>
            <a:ext cx="2057400" cy="365125"/>
          </a:xfrm>
        </p:spPr>
        <p:txBody>
          <a:bodyPr/>
          <a:lstStyle/>
          <a:p>
            <a:fld id="{84F5E039-7352-42FC-84E9-E413BBE0A988}" type="slidenum">
              <a:rPr lang="en-US" sz="3200" b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4</a:t>
            </a:fld>
            <a:endParaRPr lang="en-US" sz="32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5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14CA7-26C0-8ABC-3CFE-A7CCAEFC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2351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Most Common: Sleep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4621C-4572-73EB-2077-25314E18F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5009"/>
            <a:ext cx="9144000" cy="5582992"/>
          </a:xfrm>
        </p:spPr>
        <p:txBody>
          <a:bodyPr/>
          <a:lstStyle/>
          <a:p>
            <a:r>
              <a:rPr lang="en-US" sz="2000" dirty="0">
                <a:latin typeface="Palatino Linotype" panose="02040502050505030304" pitchFamily="18" charset="0"/>
              </a:rPr>
              <a:t>Stop the processor when not needed.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67C23-CE74-17DF-77DA-971E937EF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1" y="1786873"/>
            <a:ext cx="4276439" cy="234724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36108F5-9282-72D2-FA1C-4BCE171C1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196853"/>
              </p:ext>
            </p:extLst>
          </p:nvPr>
        </p:nvGraphicFramePr>
        <p:xfrm>
          <a:off x="434963" y="4327302"/>
          <a:ext cx="8128985" cy="978025"/>
        </p:xfrm>
        <a:graphic>
          <a:graphicData uri="http://schemas.openxmlformats.org/drawingml/2006/table">
            <a:tbl>
              <a:tblPr firstRow="1" firstCol="1" bandRow="1"/>
              <a:tblGrid>
                <a:gridCol w="1331712">
                  <a:extLst>
                    <a:ext uri="{9D8B030D-6E8A-4147-A177-3AD203B41FA5}">
                      <a16:colId xmlns:a16="http://schemas.microsoft.com/office/drawing/2014/main" val="568368808"/>
                    </a:ext>
                  </a:extLst>
                </a:gridCol>
                <a:gridCol w="1406620">
                  <a:extLst>
                    <a:ext uri="{9D8B030D-6E8A-4147-A177-3AD203B41FA5}">
                      <a16:colId xmlns:a16="http://schemas.microsoft.com/office/drawing/2014/main" val="2260333582"/>
                    </a:ext>
                  </a:extLst>
                </a:gridCol>
                <a:gridCol w="1065368">
                  <a:extLst>
                    <a:ext uri="{9D8B030D-6E8A-4147-A177-3AD203B41FA5}">
                      <a16:colId xmlns:a16="http://schemas.microsoft.com/office/drawing/2014/main" val="4110209225"/>
                    </a:ext>
                  </a:extLst>
                </a:gridCol>
                <a:gridCol w="1245704">
                  <a:extLst>
                    <a:ext uri="{9D8B030D-6E8A-4147-A177-3AD203B41FA5}">
                      <a16:colId xmlns:a16="http://schemas.microsoft.com/office/drawing/2014/main" val="333135041"/>
                    </a:ext>
                  </a:extLst>
                </a:gridCol>
                <a:gridCol w="1414942">
                  <a:extLst>
                    <a:ext uri="{9D8B030D-6E8A-4147-A177-3AD203B41FA5}">
                      <a16:colId xmlns:a16="http://schemas.microsoft.com/office/drawing/2014/main" val="2500394582"/>
                    </a:ext>
                  </a:extLst>
                </a:gridCol>
                <a:gridCol w="1664639">
                  <a:extLst>
                    <a:ext uri="{9D8B030D-6E8A-4147-A177-3AD203B41FA5}">
                      <a16:colId xmlns:a16="http://schemas.microsoft.com/office/drawing/2014/main" val="1780779515"/>
                    </a:ext>
                  </a:extLst>
                </a:gridCol>
              </a:tblGrid>
              <a:tr h="631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Sleep mode current </a:t>
                      </a:r>
                      <a:endParaRPr lang="en-US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Peak Active mode current</a:t>
                      </a:r>
                      <a:endParaRPr lang="en-US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current</a:t>
                      </a:r>
                      <a:endParaRPr lang="en-US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Sleep mode time t</a:t>
                      </a:r>
                      <a:r>
                        <a:rPr lang="en-GB" sz="1600" b="1" baseline="-25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sleep</a:t>
                      </a:r>
                      <a:endParaRPr lang="en-US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 mode time t</a:t>
                      </a:r>
                      <a:r>
                        <a:rPr lang="en-GB" sz="1600" b="1" baseline="-25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</a:t>
                      </a:r>
                      <a:endParaRPr lang="en-US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days without solar</a:t>
                      </a:r>
                      <a:endParaRPr lang="en-US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106661"/>
                  </a:ext>
                </a:extLst>
              </a:tr>
              <a:tr h="3469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2.2mA</a:t>
                      </a:r>
                      <a:endParaRPr lang="en-US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32.6mA</a:t>
                      </a:r>
                      <a:endParaRPr lang="en-US" sz="1600" b="1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2.5009mA</a:t>
                      </a:r>
                      <a:endParaRPr lang="en-US" sz="1600" b="1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 seconds</a:t>
                      </a:r>
                      <a:endParaRPr lang="en-US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seconds</a:t>
                      </a:r>
                      <a:endParaRPr lang="en-US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 days</a:t>
                      </a:r>
                      <a:endParaRPr lang="en-US" sz="1600" b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78221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220B79A-5245-B153-08D3-51DB2BD33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6" y="6065949"/>
            <a:ext cx="2472744" cy="7920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F1524-6E13-10DA-B879-B14B68FE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2057400" cy="365125"/>
          </a:xfrm>
        </p:spPr>
        <p:txBody>
          <a:bodyPr/>
          <a:lstStyle/>
          <a:p>
            <a:fld id="{84F5E039-7352-42FC-84E9-E413BBE0A988}" type="slidenum">
              <a:rPr lang="en-US" sz="3200" b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5</a:t>
            </a:fld>
            <a:endParaRPr lang="en-US" sz="32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0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259E4-A404-8614-9324-DBFEE10A4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8790"/>
            <a:ext cx="7886700" cy="55224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Solar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C4AF7-3D57-32ED-A5C2-E267EDED32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222" y="681037"/>
                <a:ext cx="9107778" cy="6176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Palatino Linotype" panose="02040502050505030304" pitchFamily="18" charset="0"/>
                  </a:rPr>
                  <a:t>Local daily Irradiation GTI = 4500 Wh/m2</a:t>
                </a:r>
              </a:p>
              <a:p>
                <a:pPr marL="0" indent="0" algn="ctr">
                  <a:buNone/>
                </a:pPr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Palatino Linotype" panose="02040502050505030304" pitchFamily="18" charset="0"/>
                  </a:rPr>
                  <a:t>Required full charge time </a:t>
                </a:r>
                <a:r>
                  <a:rPr lang="en-US" sz="2000" b="0" i="1" u="none" strike="noStrike" baseline="0" dirty="0">
                    <a:solidFill>
                      <a:srgbClr val="000000"/>
                    </a:solidFill>
                    <a:latin typeface="Palatino Linotype" panose="02040502050505030304" pitchFamily="18" charset="0"/>
                  </a:rPr>
                  <a:t>tf </a:t>
                </a:r>
                <a:r>
                  <a:rPr lang="en-US" sz="2000" dirty="0">
                    <a:solidFill>
                      <a:srgbClr val="000000"/>
                    </a:solidFill>
                    <a:latin typeface="Palatino Linotype" panose="02040502050505030304" pitchFamily="18" charset="0"/>
                  </a:rPr>
                  <a:t>= </a:t>
                </a:r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Palatino Linotype" panose="02040502050505030304" pitchFamily="18" charset="0"/>
                  </a:rPr>
                  <a:t>2 days</a:t>
                </a:r>
              </a:p>
              <a:p>
                <a:pPr marL="0" indent="0" algn="ctr">
                  <a:buNone/>
                </a:pPr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Palatino Linotype" panose="02040502050505030304" pitchFamily="18" charset="0"/>
                  </a:rPr>
                  <a:t>Solar cell rated voltage </a:t>
                </a:r>
                <a:r>
                  <a:rPr lang="en-US" sz="2000" b="0" i="1" u="none" strike="noStrike" baseline="0" dirty="0">
                    <a:solidFill>
                      <a:srgbClr val="000000"/>
                    </a:solidFill>
                    <a:latin typeface="Palatino Linotype" panose="02040502050505030304" pitchFamily="18" charset="0"/>
                  </a:rPr>
                  <a:t>Vs = 5V</a:t>
                </a:r>
                <a:endParaRPr lang="en-US" sz="2000" b="0" i="0" u="none" strike="noStrike" baseline="0" dirty="0">
                  <a:solidFill>
                    <a:srgbClr val="000000"/>
                  </a:solidFill>
                  <a:latin typeface="Palatino Linotype" panose="0204050205050503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Palatino Linotype" panose="02040502050505030304" pitchFamily="18" charset="0"/>
                  </a:rPr>
                  <a:t>Solar cell efficiency </a:t>
                </a:r>
                <a:r>
                  <a:rPr lang="el-GR" sz="2000" b="0" i="1" u="none" strike="noStrike" baseline="0" dirty="0">
                    <a:solidFill>
                      <a:srgbClr val="000000"/>
                    </a:solidFill>
                    <a:latin typeface="Palatino Linotype" panose="02040502050505030304" pitchFamily="18" charset="0"/>
                  </a:rPr>
                  <a:t>η</a:t>
                </a:r>
                <a:r>
                  <a:rPr lang="en-US" sz="2000" b="0" i="1" u="none" strike="noStrike" baseline="0" dirty="0">
                    <a:solidFill>
                      <a:srgbClr val="000000"/>
                    </a:solidFill>
                    <a:latin typeface="Palatino Linotype" panose="02040502050505030304" pitchFamily="18" charset="0"/>
                  </a:rPr>
                  <a:t>S </a:t>
                </a:r>
                <a:r>
                  <a:rPr lang="en-US" sz="2000" dirty="0">
                    <a:solidFill>
                      <a:srgbClr val="000000"/>
                    </a:solidFill>
                    <a:latin typeface="Palatino Linotype" panose="02040502050505030304" pitchFamily="18" charset="0"/>
                  </a:rPr>
                  <a:t>=</a:t>
                </a:r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Palatino Linotype" panose="02040502050505030304" pitchFamily="18" charset="0"/>
                  </a:rPr>
                  <a:t>15%</a:t>
                </a:r>
              </a:p>
              <a:p>
                <a:pPr marL="0" indent="0" algn="ctr">
                  <a:buNone/>
                </a:pPr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Palatino Linotype" panose="02040502050505030304" pitchFamily="18" charset="0"/>
                  </a:rPr>
                  <a:t>Battery capacity </a:t>
                </a:r>
                <a:r>
                  <a:rPr lang="en-US" sz="2000" b="0" i="1" u="none" strike="noStrike" baseline="0" dirty="0">
                    <a:solidFill>
                      <a:srgbClr val="000000"/>
                    </a:solidFill>
                    <a:latin typeface="Palatino Linotype" panose="02040502050505030304" pitchFamily="18" charset="0"/>
                  </a:rPr>
                  <a:t>CB </a:t>
                </a:r>
                <a:r>
                  <a:rPr lang="en-US" sz="2000" dirty="0">
                    <a:solidFill>
                      <a:srgbClr val="000000"/>
                    </a:solidFill>
                    <a:latin typeface="Palatino Linotype" panose="02040502050505030304" pitchFamily="18" charset="0"/>
                  </a:rPr>
                  <a:t> = 6600mAh</a:t>
                </a:r>
                <a:endParaRPr lang="en-US" sz="2000" b="0" i="0" u="none" strike="noStrike" baseline="0" dirty="0">
                  <a:solidFill>
                    <a:srgbClr val="000000"/>
                  </a:solidFill>
                  <a:latin typeface="Palatino Linotype" panose="0204050205050503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Palatino Linotype" panose="02040502050505030304" pitchFamily="18" charset="0"/>
                  </a:rPr>
                  <a:t>Safety factor: 1.2</a:t>
                </a:r>
              </a:p>
              <a:p>
                <a:pPr marL="0" indent="0" algn="ctr">
                  <a:buNone/>
                </a:pPr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Palatino Linotype" panose="02040502050505030304" pitchFamily="18" charset="0"/>
                  </a:rPr>
                  <a:t>Calculate required solar energy: ER</a:t>
                </a:r>
              </a:p>
              <a:p>
                <a:pPr marL="0" indent="0" algn="ctr">
                  <a:buNone/>
                </a:pPr>
                <a:r>
                  <a:rPr lang="en-US" sz="2000" b="0" i="0" u="none" strike="noStrike" baseline="0" dirty="0">
                    <a:solidFill>
                      <a:srgbClr val="000000"/>
                    </a:solidFill>
                    <a:latin typeface="Palatino Linotype" panose="02040502050505030304" pitchFamily="18" charset="0"/>
                  </a:rPr>
                  <a:t>Calculate cell area: AS</a:t>
                </a:r>
              </a:p>
              <a:p>
                <a:pPr marL="0" indent="0" algn="ctr">
                  <a:buNone/>
                </a:pPr>
                <a:endParaRPr lang="en-US" sz="2200" b="0" i="0" u="none" strike="noStrike" baseline="0" dirty="0">
                  <a:solidFill>
                    <a:srgbClr val="000000"/>
                  </a:solidFill>
                  <a:latin typeface="Palatino Linotype" panose="0204050205050503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sz="2000" i="1" dirty="0">
                              <a:solidFill>
                                <a:srgbClr val="000000"/>
                              </a:solidFill>
                              <a:latin typeface="Palatino Linotype" panose="02040502050505030304" pitchFamily="18" charset="0"/>
                            </a:rPr>
                            <m:t>η</m:t>
                          </m:r>
                          <m:r>
                            <m:rPr>
                              <m:nor/>
                            </m:rPr>
                            <a:rPr lang="en-US" sz="2000" i="1" dirty="0">
                              <a:solidFill>
                                <a:srgbClr val="000000"/>
                              </a:solidFill>
                              <a:latin typeface="Palatino Linotype" panose="02040502050505030304" pitchFamily="18" charset="0"/>
                            </a:rPr>
                            <m:t>S</m:t>
                          </m:r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2000" i="1" dirty="0">
                              <a:solidFill>
                                <a:srgbClr val="000000"/>
                              </a:solidFill>
                              <a:latin typeface="Palatino Linotype" panose="02040502050505030304" pitchFamily="18" charset="0"/>
                            </a:rPr>
                            <m:t>tf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6600 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×5×1.2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0.15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×2×1000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=132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𝑊h</m:t>
                      </m:r>
                    </m:oMath>
                  </m:oMathPara>
                </a14:m>
                <a:endParaRPr lang="en-US" sz="2000" dirty="0">
                  <a:latin typeface="Palatino Linotype" panose="02040502050505030304" pitchFamily="18" charset="0"/>
                </a:endParaRPr>
              </a:p>
              <a:p>
                <a:pPr marL="0" indent="0" algn="ctr">
                  <a:buNone/>
                </a:pPr>
                <a:endParaRPr lang="en-US" sz="2000" dirty="0">
                  <a:latin typeface="Palatino Linotype" panose="0204050205050503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𝐸𝑅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000000"/>
                              </a:solidFill>
                              <a:latin typeface="Palatino Linotype" panose="02040502050505030304" pitchFamily="18" charset="0"/>
                            </a:rPr>
                            <m:t>GTI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132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4500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=0.02933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×10000=293.33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Palatino Linotype" panose="02040502050505030304" pitchFamily="18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C4AF7-3D57-32ED-A5C2-E267EDED32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222" y="681037"/>
                <a:ext cx="9107778" cy="6176963"/>
              </a:xfrm>
              <a:blipFill>
                <a:blip r:embed="rId2"/>
                <a:stretch>
                  <a:fillRect t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582FDE9-721C-1E87-3B95-48B218CD6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6" y="6065949"/>
            <a:ext cx="2472744" cy="79205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11F0B-5AB3-B999-EF4E-19EC903FE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0378" y="0"/>
            <a:ext cx="2057400" cy="365125"/>
          </a:xfrm>
        </p:spPr>
        <p:txBody>
          <a:bodyPr/>
          <a:lstStyle/>
          <a:p>
            <a:fld id="{84F5E039-7352-42FC-84E9-E413BBE0A988}" type="slidenum">
              <a:rPr lang="en-US" sz="3200" b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6</a:t>
            </a:fld>
            <a:endParaRPr lang="en-US" sz="32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0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7976-8D60-0FBE-8EB3-7F7D04D20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1743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Instrumentation Of Water Level Monitoring Sensor Nodes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1DE338-5663-3449-E92C-D5853C983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78474"/>
            <a:ext cx="3580328" cy="419648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AFA877-4973-637B-475E-0D36BE13A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24" y="883761"/>
            <a:ext cx="3580327" cy="37162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BEA021-E761-CAF9-A125-4A1D6EF38E9C}"/>
              </a:ext>
            </a:extLst>
          </p:cNvPr>
          <p:cNvSpPr/>
          <p:nvPr/>
        </p:nvSpPr>
        <p:spPr>
          <a:xfrm>
            <a:off x="1138573" y="5358249"/>
            <a:ext cx="2622057" cy="7951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/>
              <a:t>Water level sensor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/>
              <a:t>Battery voltage sensor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F8A780-7087-67D9-91A9-371B2954A513}"/>
              </a:ext>
            </a:extLst>
          </p:cNvPr>
          <p:cNvSpPr/>
          <p:nvPr/>
        </p:nvSpPr>
        <p:spPr>
          <a:xfrm>
            <a:off x="5568704" y="4720778"/>
            <a:ext cx="2622057" cy="12243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/>
              <a:t>Water level sensor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/>
              <a:t>Battery voltage sensor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/>
              <a:t>Solar voltage sensor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/>
              <a:t>Solar current sensor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775A07-3236-5D0A-8230-8A32D8961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6" y="6065949"/>
            <a:ext cx="2472744" cy="79205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A17D21-4D7E-7396-AC57-1E1D8226C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2057400" cy="365125"/>
          </a:xfrm>
        </p:spPr>
        <p:txBody>
          <a:bodyPr/>
          <a:lstStyle/>
          <a:p>
            <a:fld id="{84F5E039-7352-42FC-84E9-E413BBE0A988}" type="slidenum">
              <a:rPr lang="en-US" sz="3200" b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7</a:t>
            </a:fld>
            <a:endParaRPr lang="en-US" sz="32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86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4B20-0A32-E04F-3302-0AE3B183F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412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Current sensor layout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883B91-0866-62CE-C563-44A76413F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5" r="5951" b="5552"/>
          <a:stretch/>
        </p:blipFill>
        <p:spPr>
          <a:xfrm rot="5400000">
            <a:off x="2157212" y="1287888"/>
            <a:ext cx="4829577" cy="4752304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A6C043A-33F9-6B3E-CE81-0205D3B599DE}"/>
              </a:ext>
            </a:extLst>
          </p:cNvPr>
          <p:cNvSpPr/>
          <p:nvPr/>
        </p:nvSpPr>
        <p:spPr>
          <a:xfrm>
            <a:off x="4172754" y="4391696"/>
            <a:ext cx="1004552" cy="98523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BA13094-901C-B8B4-5D5E-546AC34C1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1"/>
            <a:ext cx="2057400" cy="365125"/>
          </a:xfrm>
        </p:spPr>
        <p:txBody>
          <a:bodyPr/>
          <a:lstStyle/>
          <a:p>
            <a:fld id="{84F5E039-7352-42FC-84E9-E413BBE0A988}" type="slidenum">
              <a:rPr lang="en-US" sz="3200" b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8</a:t>
            </a:fld>
            <a:endParaRPr lang="en-US" sz="32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0F0408-A8F3-1E8E-91CD-A574B79A3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6" y="6065949"/>
            <a:ext cx="2472744" cy="79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8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C6F42-DAA3-BB61-940A-DB5B2694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639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Cont.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B01C64-9686-0A9D-83B3-230A6D314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69" y="811369"/>
            <a:ext cx="8873542" cy="604663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88F2D-0CC4-3105-27A6-F771C2E4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0560"/>
            <a:ext cx="2057400" cy="365125"/>
          </a:xfrm>
        </p:spPr>
        <p:txBody>
          <a:bodyPr/>
          <a:lstStyle/>
          <a:p>
            <a:fld id="{84F5E039-7352-42FC-84E9-E413BBE0A988}" type="slidenum">
              <a:rPr lang="en-US" sz="3200" b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9</a:t>
            </a:fld>
            <a:endParaRPr lang="en-US" sz="32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3DA620-DC22-6C87-B8E7-B556CFDA9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6" y="6065949"/>
            <a:ext cx="2472744" cy="79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7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323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Palatino Linotype</vt:lpstr>
      <vt:lpstr>Office Theme</vt:lpstr>
      <vt:lpstr>Power Analysis In IoT</vt:lpstr>
      <vt:lpstr>Why power analysis/energy management is important</vt:lpstr>
      <vt:lpstr>Electrical Power and Energy </vt:lpstr>
      <vt:lpstr>Power Saving Methods</vt:lpstr>
      <vt:lpstr>Most Common: Sleep Modes</vt:lpstr>
      <vt:lpstr>Solar Calculations</vt:lpstr>
      <vt:lpstr>Instrumentation Of Water Level Monitoring Sensor Nodes</vt:lpstr>
      <vt:lpstr>Current sensor layout</vt:lpstr>
      <vt:lpstr>Cont.</vt:lpstr>
      <vt:lpstr>Deployments</vt:lpstr>
      <vt:lpstr>Benefits Of Instrumentation</vt:lpstr>
      <vt:lpstr>Battery voltage sensor output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Analysis In IoT</dc:title>
  <dc:creator>user</dc:creator>
  <cp:lastModifiedBy>user</cp:lastModifiedBy>
  <cp:revision>14</cp:revision>
  <cp:lastPrinted>2022-10-21T07:06:49Z</cp:lastPrinted>
  <dcterms:created xsi:type="dcterms:W3CDTF">2022-10-20T14:41:55Z</dcterms:created>
  <dcterms:modified xsi:type="dcterms:W3CDTF">2022-10-21T07:15:25Z</dcterms:modified>
</cp:coreProperties>
</file>